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sldIdLst>
    <p:sldId id="273" r:id="rId2"/>
    <p:sldId id="258" r:id="rId3"/>
    <p:sldId id="316" r:id="rId4"/>
    <p:sldId id="290" r:id="rId5"/>
    <p:sldId id="303" r:id="rId6"/>
    <p:sldId id="259" r:id="rId7"/>
    <p:sldId id="260" r:id="rId8"/>
    <p:sldId id="261" r:id="rId9"/>
    <p:sldId id="301" r:id="rId10"/>
    <p:sldId id="262" r:id="rId11"/>
    <p:sldId id="276" r:id="rId12"/>
    <p:sldId id="263" r:id="rId13"/>
    <p:sldId id="264" r:id="rId14"/>
    <p:sldId id="265" r:id="rId15"/>
    <p:sldId id="306" r:id="rId16"/>
    <p:sldId id="267" r:id="rId17"/>
    <p:sldId id="268" r:id="rId18"/>
    <p:sldId id="300" r:id="rId19"/>
    <p:sldId id="312" r:id="rId20"/>
    <p:sldId id="269" r:id="rId21"/>
    <p:sldId id="313" r:id="rId22"/>
    <p:sldId id="314" r:id="rId23"/>
    <p:sldId id="279" r:id="rId24"/>
    <p:sldId id="308" r:id="rId25"/>
    <p:sldId id="284" r:id="rId26"/>
    <p:sldId id="285" r:id="rId27"/>
    <p:sldId id="311" r:id="rId28"/>
    <p:sldId id="307" r:id="rId29"/>
    <p:sldId id="315" r:id="rId30"/>
    <p:sldId id="317" r:id="rId31"/>
    <p:sldId id="318" r:id="rId32"/>
    <p:sldId id="319" r:id="rId33"/>
    <p:sldId id="320" r:id="rId34"/>
    <p:sldId id="321" r:id="rId35"/>
    <p:sldId id="322" r:id="rId36"/>
    <p:sldId id="323" r:id="rId3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BF4"/>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1387" autoAdjust="0"/>
  </p:normalViewPr>
  <p:slideViewPr>
    <p:cSldViewPr>
      <p:cViewPr varScale="1">
        <p:scale>
          <a:sx n="60" d="100"/>
          <a:sy n="60" d="100"/>
        </p:scale>
        <p:origin x="-304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3" d="100"/>
          <a:sy n="103" d="100"/>
        </p:scale>
        <p:origin x="-307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05" charset="0"/>
                <a:ea typeface="ＭＳ Ｐゴシック" pitchFamily="-105" charset="-128"/>
                <a:cs typeface="ＭＳ Ｐゴシック" pitchFamily="-105"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05" charset="0"/>
                <a:ea typeface="ＭＳ Ｐゴシック" pitchFamily="-105" charset="-128"/>
                <a:cs typeface="ＭＳ Ｐゴシック" pitchFamily="-105"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05" charset="0"/>
                <a:ea typeface="ＭＳ Ｐゴシック" pitchFamily="-105" charset="-128"/>
                <a:cs typeface="ＭＳ Ｐゴシック" pitchFamily="-105"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C0122ACB-68EF-484C-BA70-84709FDE4B8E}" type="slidenum">
              <a:rPr lang="en-US"/>
              <a:pPr>
                <a:defRPr/>
              </a:pPr>
              <a:t>‹#›</a:t>
            </a:fld>
            <a:endParaRPr lang="en-US"/>
          </a:p>
        </p:txBody>
      </p:sp>
    </p:spTree>
    <p:extLst>
      <p:ext uri="{BB962C8B-B14F-4D97-AF65-F5344CB8AC3E}">
        <p14:creationId xmlns:p14="http://schemas.microsoft.com/office/powerpoint/2010/main" val="13940799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3C63842-2F37-154E-A822-714408B52351}" type="slidenum">
              <a:rPr lang="en-US" sz="1200"/>
              <a:pPr/>
              <a:t>2</a:t>
            </a:fld>
            <a:endParaRPr lang="en-US" sz="1200"/>
          </a:p>
        </p:txBody>
      </p:sp>
      <p:sp>
        <p:nvSpPr>
          <p:cNvPr id="16386" name="Rectangle 2"/>
          <p:cNvSpPr>
            <a:spLocks noGrp="1" noRot="1" noChangeAspect="1" noChangeArrowheads="1"/>
          </p:cNvSpPr>
          <p:nvPr>
            <p:ph type="sldImg"/>
          </p:nvPr>
        </p:nvSpPr>
        <p:spPr>
          <a:xfrm>
            <a:off x="1149350" y="692150"/>
            <a:ext cx="4556125" cy="3416300"/>
          </a:xfrm>
          <a:solidFill>
            <a:srgbClr val="FFFFFF"/>
          </a:solidFill>
          <a:ln/>
        </p:spPr>
      </p:sp>
      <p:sp>
        <p:nvSpPr>
          <p:cNvPr id="16387" name="Rectangle 3"/>
          <p:cNvSpPr>
            <a:spLocks noGrp="1" noChangeArrowheads="1"/>
          </p:cNvSpPr>
          <p:nvPr>
            <p:ph type="body" idx="1"/>
          </p:nvPr>
        </p:nvSpPr>
        <p:spPr>
          <a:xfrm>
            <a:off x="914400" y="4340225"/>
            <a:ext cx="5029200" cy="4116388"/>
          </a:xfrm>
          <a:solidFill>
            <a:srgbClr val="FFFFFF"/>
          </a:solidFill>
          <a:ln>
            <a:solidFill>
              <a:srgbClr val="000000"/>
            </a:solidFill>
          </a:ln>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97D0B5D-C619-1349-AA75-87162068D860}" type="slidenum">
              <a:rPr lang="en-US" sz="1200"/>
              <a:pPr/>
              <a:t>14</a:t>
            </a:fld>
            <a:endParaRPr lang="en-US" sz="1200"/>
          </a:p>
        </p:txBody>
      </p:sp>
      <p:sp>
        <p:nvSpPr>
          <p:cNvPr id="37890" name="Rectangle 2"/>
          <p:cNvSpPr>
            <a:spLocks noGrp="1" noRot="1" noChangeAspect="1" noChangeArrowheads="1"/>
          </p:cNvSpPr>
          <p:nvPr>
            <p:ph type="sldImg"/>
          </p:nvPr>
        </p:nvSpPr>
        <p:spPr>
          <a:xfrm>
            <a:off x="1149350" y="692150"/>
            <a:ext cx="4556125" cy="3416300"/>
          </a:xfrm>
          <a:solidFill>
            <a:srgbClr val="FFFFFF"/>
          </a:solidFill>
          <a:ln/>
        </p:spPr>
      </p:sp>
      <p:sp>
        <p:nvSpPr>
          <p:cNvPr id="37891" name="Rectangle 3"/>
          <p:cNvSpPr>
            <a:spLocks noGrp="1" noChangeArrowheads="1"/>
          </p:cNvSpPr>
          <p:nvPr>
            <p:ph type="body" idx="1"/>
          </p:nvPr>
        </p:nvSpPr>
        <p:spPr>
          <a:xfrm>
            <a:off x="914400" y="4340225"/>
            <a:ext cx="5029200" cy="41163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
        <p:nvSpPr>
          <p:cNvPr id="39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AE879D8-FC4C-5F46-912D-2083618465C3}" type="slidenum">
              <a:rPr lang="en-US" sz="1200"/>
              <a:pPr/>
              <a:t>15</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2D08170-7130-BB46-B4EB-D8AE503DD214}" type="slidenum">
              <a:rPr lang="en-US" sz="1200"/>
              <a:pPr/>
              <a:t>16</a:t>
            </a:fld>
            <a:endParaRPr lang="en-US" sz="1200"/>
          </a:p>
        </p:txBody>
      </p:sp>
      <p:sp>
        <p:nvSpPr>
          <p:cNvPr id="41986" name="Rectangle 2"/>
          <p:cNvSpPr>
            <a:spLocks noGrp="1" noRot="1" noChangeAspect="1" noChangeArrowheads="1"/>
          </p:cNvSpPr>
          <p:nvPr>
            <p:ph type="sldImg"/>
          </p:nvPr>
        </p:nvSpPr>
        <p:spPr>
          <a:xfrm>
            <a:off x="1149350" y="692150"/>
            <a:ext cx="4556125" cy="3416300"/>
          </a:xfrm>
          <a:solidFill>
            <a:srgbClr val="FFFFFF"/>
          </a:solidFill>
          <a:ln/>
        </p:spPr>
      </p:sp>
      <p:sp>
        <p:nvSpPr>
          <p:cNvPr id="41987" name="Rectangle 3"/>
          <p:cNvSpPr>
            <a:spLocks noGrp="1" noChangeArrowheads="1"/>
          </p:cNvSpPr>
          <p:nvPr>
            <p:ph type="body" idx="1"/>
          </p:nvPr>
        </p:nvSpPr>
        <p:spPr>
          <a:xfrm>
            <a:off x="914400" y="4340225"/>
            <a:ext cx="5029200" cy="41163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E58D411-CCA3-2A44-9068-461A8B34DF15}" type="slidenum">
              <a:rPr lang="en-US" sz="1200"/>
              <a:pPr/>
              <a:t>17</a:t>
            </a:fld>
            <a:endParaRPr lang="en-US" sz="1200"/>
          </a:p>
        </p:txBody>
      </p:sp>
      <p:sp>
        <p:nvSpPr>
          <p:cNvPr id="44034" name="Rectangle 2"/>
          <p:cNvSpPr>
            <a:spLocks noGrp="1" noRot="1" noChangeAspect="1" noChangeArrowheads="1"/>
          </p:cNvSpPr>
          <p:nvPr>
            <p:ph type="sldImg"/>
          </p:nvPr>
        </p:nvSpPr>
        <p:spPr>
          <a:xfrm>
            <a:off x="1149350" y="692150"/>
            <a:ext cx="4556125" cy="3416300"/>
          </a:xfrm>
          <a:solidFill>
            <a:srgbClr val="FFFFFF"/>
          </a:solidFill>
          <a:ln/>
        </p:spPr>
      </p:sp>
      <p:sp>
        <p:nvSpPr>
          <p:cNvPr id="44035" name="Rectangle 3"/>
          <p:cNvSpPr>
            <a:spLocks noGrp="1" noChangeArrowheads="1"/>
          </p:cNvSpPr>
          <p:nvPr>
            <p:ph type="body" idx="1"/>
          </p:nvPr>
        </p:nvSpPr>
        <p:spPr>
          <a:xfrm>
            <a:off x="914400" y="4340225"/>
            <a:ext cx="5029200" cy="4116388"/>
          </a:xfrm>
          <a:solidFill>
            <a:srgbClr val="FFFFFF"/>
          </a:solidFill>
          <a:ln>
            <a:solidFill>
              <a:srgbClr val="000000"/>
            </a:solidFill>
          </a:ln>
        </p:spPr>
        <p:txBody>
          <a:bodyPr/>
          <a:lstStyle/>
          <a:p>
            <a:pPr eaLnBrk="1" hangingPunct="1"/>
            <a:r>
              <a:rPr lang="en-US">
                <a:latin typeface="Arial" charset="0"/>
                <a:ea typeface="ＭＳ Ｐゴシック" charset="0"/>
                <a:cs typeface="ＭＳ Ｐゴシック" charset="0"/>
              </a:rPr>
              <a:t>Viruses are in a perpetual arm race with their hosts. Camouflage is a common strategy viruses use to escape to the immune system (either innate or adaptive) of their hosts. This generally translates in a propensity to develop replication strategies that are, at different extents, prone to the insertion of mutations in their genome. Accumulation of mutations is nevertheless limited by the need to maintain viability and its own genetic identity. Keeping the subtle equilibrium between these two contrasting forces is vital for viruses, it often influences their pathogenic potential, and can be at the origin of outbreaks of infection of relevance for public health.</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Recombination is an important source of genetic variability in viruses, particularly for viruses possessing an RNA genome. The remarkable power of recombination resides in its ability, in a single infectious cycle, to generate new combinations of mutations. This is important at two regards: one is that recombination does not generate new mutations but reshuffles pre-existing ones, whose compatibility with viral survival has already been established. This is expected to increase the probability of having a viable recombinant progeny. On the other hand, the fact that, in general, several mutations are simultaneously introduced through the recombination process, is expected to favour the opposite outcome: that a high proportion of recombinant products will not be viable. Finally, recombination in concert with natural selection, can be responsible of combining advantageous mutations, as well as removing deleterious ones, by far the most abundant type of mutations found in nature.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a:ln/>
        </p:spPr>
      </p:sp>
      <p:sp>
        <p:nvSpPr>
          <p:cNvPr id="460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Fig. 1. Different sequence alignment approaches can give contradicting pictures of evolutionary mechanisms behind functional sequence changes. (A) (top) The CLUSTAL W (12) alignment of gp120 from different strains of human and simian immunodeficiency virus (5) represents a typical structural matching of protein sequences and clusters nearby alignment gaps in tight blocks. (bottom) The expanded fragment suggests that part of the V2 region evolves with a high rate of point substitutions and is shortened over evolutionary time by numerous overlapping deletions. For example, the pattern of gaps highlighted with a green box requires eight independent deletions, which have occurred in the lineages marked with green dots in the tree on the left. (B) (top) The PRANK+F (5) alignment of </a:t>
            </a:r>
          </a:p>
          <a:p>
            <a:r>
              <a:rPr lang="en-US">
                <a:latin typeface="Arial" charset="0"/>
                <a:ea typeface="ＭＳ Ｐゴシック" charset="0"/>
                <a:cs typeface="ＭＳ Ｐゴシック" charset="0"/>
              </a:rPr>
              <a:t>the same sequences suggests a markedly different evolutionary process dominated by short insertions and deletions. This phylogeny-aware algo- rithm separates distinct insertions that have taken place at the same positions (bottom: examples highlighted with blue and red boxes and dots) while permitting homologous sites to be deleted multiple times when the data support this (e.g., column highlighted in green). Alignment annotations indicate the V1 to V5 variable regions, C108g epitope, CD4- binding loop, N-linked glycosylation sites (residues N in bold white type), and a helices (blue blocks) and b strands (red blocks) of the known HIV-1 gp120 structure (5). Both alignments used the guide phylogeny generated by CLUSTAL W (left). </a:t>
            </a:r>
          </a:p>
          <a:p>
            <a:endParaRPr lang="en-US">
              <a:latin typeface="Arial" charset="0"/>
              <a:ea typeface="ＭＳ Ｐゴシック" charset="0"/>
              <a:cs typeface="ＭＳ Ｐゴシック" charset="0"/>
            </a:endParaRPr>
          </a:p>
        </p:txBody>
      </p:sp>
      <p:sp>
        <p:nvSpPr>
          <p:cNvPr id="460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DBF09AF-F5DB-9C49-A95E-A093299919C2}" type="slidenum">
              <a:rPr lang="en-US" sz="1200"/>
              <a:pPr/>
              <a:t>18</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2306C43-60CC-1E47-8875-6EBD74D0C836}" type="slidenum">
              <a:rPr lang="en-US" sz="1200"/>
              <a:pPr/>
              <a:t>20</a:t>
            </a:fld>
            <a:endParaRPr lang="en-US" sz="1200"/>
          </a:p>
        </p:txBody>
      </p:sp>
      <p:sp>
        <p:nvSpPr>
          <p:cNvPr id="49154" name="Rectangle 2"/>
          <p:cNvSpPr>
            <a:spLocks noGrp="1" noRot="1" noChangeAspect="1" noChangeArrowheads="1"/>
          </p:cNvSpPr>
          <p:nvPr>
            <p:ph type="sldImg"/>
          </p:nvPr>
        </p:nvSpPr>
        <p:spPr>
          <a:xfrm>
            <a:off x="1149350" y="692150"/>
            <a:ext cx="4556125" cy="3416300"/>
          </a:xfrm>
          <a:solidFill>
            <a:srgbClr val="FFFFFF"/>
          </a:solidFill>
          <a:ln/>
        </p:spPr>
      </p:sp>
      <p:sp>
        <p:nvSpPr>
          <p:cNvPr id="49155" name="Rectangle 3"/>
          <p:cNvSpPr>
            <a:spLocks noGrp="1" noChangeArrowheads="1"/>
          </p:cNvSpPr>
          <p:nvPr>
            <p:ph type="body" idx="1"/>
          </p:nvPr>
        </p:nvSpPr>
        <p:spPr>
          <a:xfrm>
            <a:off x="914400" y="4340225"/>
            <a:ext cx="5029200" cy="4116388"/>
          </a:xfrm>
          <a:solidFill>
            <a:srgbClr val="FFFFFF"/>
          </a:solidFill>
          <a:ln>
            <a:solidFill>
              <a:srgbClr val="000000"/>
            </a:solidFill>
          </a:ln>
        </p:spPr>
        <p:txBody>
          <a:bodyPr/>
          <a:lstStyle/>
          <a:p>
            <a:pPr eaLnBrk="1" hangingPunct="1"/>
            <a:r>
              <a:rPr lang="en-US">
                <a:latin typeface="Verdana" charset="0"/>
                <a:ea typeface="ＭＳ Ｐゴシック" charset="0"/>
                <a:cs typeface="ＭＳ Ｐゴシック" charset="0"/>
              </a:rPr>
              <a:t>The processed pseudogenes reported to date fall into three categories: those that are a complete copy of the mRNA transcribed from the functional gene, those that are only a partial copy of the corresponding mRNA, and those that contain sequences in addition to those expected to be present in the mRNA</a:t>
            </a:r>
          </a:p>
          <a:p>
            <a:pPr eaLnBrk="1" hangingPunct="1"/>
            <a:endParaRPr lang="en-US">
              <a:latin typeface="Verdana" charset="0"/>
              <a:ea typeface="ＭＳ Ｐゴシック" charset="0"/>
              <a:cs typeface="ＭＳ Ｐゴシック" charset="0"/>
            </a:endParaRPr>
          </a:p>
          <a:p>
            <a:pPr eaLnBrk="1" hangingPunct="1"/>
            <a:r>
              <a:rPr lang="en-US">
                <a:latin typeface="Verdana" charset="0"/>
                <a:ea typeface="ＭＳ Ｐゴシック" charset="0"/>
                <a:cs typeface="ＭＳ Ｐゴシック" charset="0"/>
              </a:rPr>
              <a:t>made from mRNA retrotransposition.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a:ln/>
        </p:spPr>
      </p:sp>
      <p:sp>
        <p:nvSpPr>
          <p:cNvPr id="532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
        <p:nvSpPr>
          <p:cNvPr id="532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309C96C-36D4-6A43-AA08-373757ADAACF}" type="slidenum">
              <a:rPr lang="en-US" sz="1200"/>
              <a:pPr/>
              <a:t>23</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s-IS">
                <a:latin typeface="Arial" charset="0"/>
                <a:ea typeface="ＭＳ Ｐゴシック" charset="0"/>
                <a:cs typeface="ＭＳ Ｐゴシック" charset="0"/>
              </a:rPr>
              <a:t>Syst Biol (2017) 66 (2): 218-231</a:t>
            </a:r>
            <a:endParaRPr lang="en-US">
              <a:latin typeface="Arial" charset="0"/>
              <a:ea typeface="ＭＳ Ｐゴシック" charset="0"/>
              <a:cs typeface="ＭＳ Ｐゴシック" charset="0"/>
            </a:endParaRPr>
          </a:p>
        </p:txBody>
      </p:sp>
      <p:sp>
        <p:nvSpPr>
          <p:cNvPr id="563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03CAE29-D513-D44F-B9D0-332DE0872C8F}" type="slidenum">
              <a:rPr lang="en-US" sz="1200"/>
              <a:pPr/>
              <a:t>25</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An alternative approach to alignment is to describe</a:t>
            </a:r>
          </a:p>
          <a:p>
            <a:r>
              <a:rPr lang="en-US">
                <a:latin typeface="Arial" charset="0"/>
                <a:ea typeface="ＭＳ Ｐゴシック" charset="0"/>
                <a:cs typeface="ＭＳ Ｐゴシック" charset="0"/>
              </a:rPr>
              <a:t>sequence change in an “evolutionarily aware” context,</a:t>
            </a:r>
          </a:p>
          <a:p>
            <a:r>
              <a:rPr lang="en-US">
                <a:latin typeface="Arial" charset="0"/>
                <a:ea typeface="ＭＳ Ｐゴシック" charset="0"/>
                <a:cs typeface="ＭＳ Ｐゴシック" charset="0"/>
              </a:rPr>
              <a:t>where the processes of insertion, substitution, and deletion</a:t>
            </a:r>
          </a:p>
          <a:p>
            <a:r>
              <a:rPr lang="en-US">
                <a:latin typeface="Arial" charset="0"/>
                <a:ea typeface="ＭＳ Ｐゴシック" charset="0"/>
                <a:cs typeface="ＭＳ Ｐゴシック" charset="0"/>
              </a:rPr>
              <a:t>are modeled explicitly on a phylogenetic tree. This approach,</a:t>
            </a:r>
          </a:p>
          <a:p>
            <a:r>
              <a:rPr lang="en-US">
                <a:latin typeface="Arial" charset="0"/>
                <a:ea typeface="ＭＳ Ｐゴシック" charset="0"/>
                <a:cs typeface="ＭＳ Ｐゴシック" charset="0"/>
              </a:rPr>
              <a:t>known as statistical alignment (Thorne et al. 1992; Hein et al.</a:t>
            </a:r>
          </a:p>
          <a:p>
            <a:r>
              <a:rPr lang="en-US">
                <a:latin typeface="Arial" charset="0"/>
                <a:ea typeface="ＭＳ Ｐゴシック" charset="0"/>
                <a:cs typeface="ＭＳ Ｐゴシック" charset="0"/>
              </a:rPr>
              <a:t>2000), is appealing because it approximates what happens</a:t>
            </a:r>
          </a:p>
          <a:p>
            <a:r>
              <a:rPr lang="en-US">
                <a:latin typeface="Arial" charset="0"/>
                <a:ea typeface="ＭＳ Ｐゴシック" charset="0"/>
                <a:cs typeface="ＭＳ Ｐゴシック" charset="0"/>
              </a:rPr>
              <a:t>during sequence evolution. Computational limitations</a:t>
            </a:r>
          </a:p>
          <a:p>
            <a:r>
              <a:rPr lang="en-US">
                <a:latin typeface="Arial" charset="0"/>
                <a:ea typeface="ＭＳ Ｐゴシック" charset="0"/>
                <a:cs typeface="ＭＳ Ｐゴシック" charset="0"/>
              </a:rPr>
              <a:t>mean statistical alignment is rarely used in practice, but the</a:t>
            </a:r>
          </a:p>
          <a:p>
            <a:r>
              <a:rPr lang="en-US">
                <a:latin typeface="Arial" charset="0"/>
                <a:ea typeface="ＭＳ Ｐゴシック" charset="0"/>
                <a:cs typeface="ＭＳ Ｐゴシック" charset="0"/>
              </a:rPr>
              <a:t>ongoing development of modern implementations, such as</a:t>
            </a:r>
          </a:p>
          <a:p>
            <a:r>
              <a:rPr lang="en-US">
                <a:latin typeface="Arial" charset="0"/>
                <a:ea typeface="ＭＳ Ｐゴシック" charset="0"/>
                <a:cs typeface="ＭＳ Ｐゴシック" charset="0"/>
              </a:rPr>
              <a:t>BAli-Phy (Redelings and Suchard 2005) and StatAlign (Novak</a:t>
            </a:r>
          </a:p>
          <a:p>
            <a:r>
              <a:rPr lang="en-US">
                <a:latin typeface="Arial" charset="0"/>
                <a:ea typeface="ＭＳ Ｐゴシック" charset="0"/>
                <a:cs typeface="ＭＳ Ｐゴシック" charset="0"/>
              </a:rPr>
              <a:t>et al. 2008), may help alleviate these computational concerns.</a:t>
            </a:r>
          </a:p>
          <a:p>
            <a:r>
              <a:rPr lang="en-US">
                <a:latin typeface="Arial" charset="0"/>
                <a:ea typeface="ＭＳ Ｐゴシック" charset="0"/>
                <a:cs typeface="ＭＳ Ｐゴシック" charset="0"/>
              </a:rPr>
              <a:t>Recently, the program Prank (Lo¨ytynoja and Goldman 2008)</a:t>
            </a:r>
          </a:p>
          <a:p>
            <a:r>
              <a:rPr lang="en-US">
                <a:latin typeface="Arial" charset="0"/>
                <a:ea typeface="ＭＳ Ｐゴシック" charset="0"/>
                <a:cs typeface="ＭＳ Ｐゴシック" charset="0"/>
              </a:rPr>
              <a:t>has been developed, which also takes an evolutionary</a:t>
            </a:r>
          </a:p>
          <a:p>
            <a:r>
              <a:rPr lang="en-US">
                <a:latin typeface="Arial" charset="0"/>
                <a:ea typeface="ＭＳ Ｐゴシック" charset="0"/>
                <a:cs typeface="ＭＳ Ｐゴシック" charset="0"/>
              </a:rPr>
              <a:t>approach to alignment and may be considered a heuristic</a:t>
            </a:r>
          </a:p>
          <a:p>
            <a:r>
              <a:rPr lang="en-US">
                <a:latin typeface="Arial" charset="0"/>
                <a:ea typeface="ＭＳ Ｐゴシック" charset="0"/>
                <a:cs typeface="ＭＳ Ｐゴシック" charset="0"/>
              </a:rPr>
              <a:t>to full statistical alignment.</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7D33F07-D698-8440-A410-F12A3D7CA4AA}" type="slidenum">
              <a:rPr lang="en-US" sz="1200"/>
              <a:pPr/>
              <a:t>26</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ln/>
        </p:spPr>
      </p:sp>
      <p:sp>
        <p:nvSpPr>
          <p:cNvPr id="624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Although the current flood of data clearly</a:t>
            </a:r>
          </a:p>
          <a:p>
            <a:r>
              <a:rPr lang="en-US">
                <a:latin typeface="Arial" charset="0"/>
                <a:ea typeface="ＭＳ Ｐゴシック" charset="0"/>
                <a:cs typeface="ＭＳ Ｐゴシック" charset="0"/>
              </a:rPr>
              <a:t>provides unique opportunities for systems-level studies, it also</a:t>
            </a:r>
          </a:p>
          <a:p>
            <a:r>
              <a:rPr lang="en-US">
                <a:latin typeface="Arial" charset="0"/>
                <a:ea typeface="ＭＳ Ｐゴシック" charset="0"/>
                <a:cs typeface="ＭＳ Ｐゴシック" charset="0"/>
              </a:rPr>
              <a:t>poses many new challenges, in addition to the obvious scalability</a:t>
            </a:r>
          </a:p>
          <a:p>
            <a:r>
              <a:rPr lang="en-US">
                <a:latin typeface="Arial" charset="0"/>
                <a:ea typeface="ＭＳ Ｐゴシック" charset="0"/>
                <a:cs typeface="ＭＳ Ｐゴシック" charset="0"/>
              </a:rPr>
              <a:t>issues. First, although the range of organisms studied has increased</a:t>
            </a:r>
          </a:p>
          <a:p>
            <a:r>
              <a:rPr lang="en-US">
                <a:latin typeface="Arial" charset="0"/>
                <a:ea typeface="ＭＳ Ｐゴシック" charset="0"/>
                <a:cs typeface="ＭＳ Ｐゴシック" charset="0"/>
              </a:rPr>
              <a:t>recently, a relatively small number of model organisms still</a:t>
            </a:r>
          </a:p>
          <a:p>
            <a:r>
              <a:rPr lang="en-US">
                <a:latin typeface="Arial" charset="0"/>
                <a:ea typeface="ＭＳ Ｐゴシック" charset="0"/>
                <a:cs typeface="ＭＳ Ｐゴシック" charset="0"/>
              </a:rPr>
              <a:t>dominate the public databases. Second, the protein families</a:t>
            </a:r>
          </a:p>
          <a:p>
            <a:r>
              <a:rPr lang="en-US">
                <a:latin typeface="Arial" charset="0"/>
                <a:ea typeface="ＭＳ Ｐゴシック" charset="0"/>
                <a:cs typeface="ＭＳ Ｐゴシック" charset="0"/>
              </a:rPr>
              <a:t>represented in today’s sequence databases are often more</a:t>
            </a:r>
          </a:p>
          <a:p>
            <a:r>
              <a:rPr lang="en-US">
                <a:latin typeface="Arial" charset="0"/>
                <a:ea typeface="ＭＳ Ｐゴシック" charset="0"/>
                <a:cs typeface="ＭＳ Ｐゴシック" charset="0"/>
              </a:rPr>
              <a:t>complex, with multidomain architectures, large unstructured</a:t>
            </a:r>
          </a:p>
          <a:p>
            <a:r>
              <a:rPr lang="en-US">
                <a:latin typeface="Arial" charset="0"/>
                <a:ea typeface="ＭＳ Ｐゴシック" charset="0"/>
                <a:cs typeface="ＭＳ Ｐゴシック" charset="0"/>
              </a:rPr>
              <a:t>(natively disordered) regions, numerous splicing variants, etc.</a:t>
            </a:r>
          </a:p>
          <a:p>
            <a:r>
              <a:rPr lang="en-US">
                <a:latin typeface="Arial" charset="0"/>
                <a:ea typeface="ＭＳ Ｐゴシック" charset="0"/>
                <a:cs typeface="ＭＳ Ｐゴシック" charset="0"/>
              </a:rPr>
              <a:t>Third, the new sequences are mostly predicted by automatic</a:t>
            </a:r>
          </a:p>
          <a:p>
            <a:r>
              <a:rPr lang="en-US">
                <a:latin typeface="Arial" charset="0"/>
                <a:ea typeface="ＭＳ Ｐゴシック" charset="0"/>
                <a:cs typeface="ＭＳ Ｐゴシック" charset="0"/>
              </a:rPr>
              <a:t>methods and thus, contain a significant number of sequence errors</a:t>
            </a:r>
          </a:p>
          <a:p>
            <a:r>
              <a:rPr lang="en-US">
                <a:latin typeface="Arial" charset="0"/>
                <a:ea typeface="ＭＳ Ｐゴシック" charset="0"/>
                <a:cs typeface="ＭＳ Ｐゴシック" charset="0"/>
              </a:rPr>
              <a:t>[33,34]. For example, the EGASP assessment of gene prediction</a:t>
            </a:r>
          </a:p>
          <a:p>
            <a:r>
              <a:rPr lang="en-US">
                <a:latin typeface="Arial" charset="0"/>
                <a:ea typeface="ＭＳ Ｐゴシック" charset="0"/>
                <a:cs typeface="ＭＳ Ｐゴシック" charset="0"/>
              </a:rPr>
              <a:t>algorithms showed that the best gene prediction systems are able</a:t>
            </a:r>
          </a:p>
          <a:p>
            <a:r>
              <a:rPr lang="en-US">
                <a:latin typeface="Arial" charset="0"/>
                <a:ea typeface="ＭＳ Ｐゴシック" charset="0"/>
                <a:cs typeface="ＭＳ Ｐゴシック" charset="0"/>
              </a:rPr>
              <a:t>to predict entirely correct sequences for protein transcripts in the</a:t>
            </a:r>
          </a:p>
          <a:p>
            <a:r>
              <a:rPr lang="en-US">
                <a:latin typeface="Arial" charset="0"/>
                <a:ea typeface="ＭＳ Ｐゴシック" charset="0"/>
                <a:cs typeface="ＭＳ Ｐゴシック" charset="0"/>
              </a:rPr>
              <a:t>human genome only 50% of the time [35]. The problem has been</a:t>
            </a:r>
          </a:p>
          <a:p>
            <a:r>
              <a:rPr lang="en-US">
                <a:latin typeface="Arial" charset="0"/>
                <a:ea typeface="ＭＳ Ｐゴシック" charset="0"/>
                <a:cs typeface="ＭＳ Ｐゴシック" charset="0"/>
              </a:rPr>
              <a:t>further exacerbated by the next generation (massively parallel)</a:t>
            </a:r>
          </a:p>
          <a:p>
            <a:r>
              <a:rPr lang="en-US">
                <a:latin typeface="Arial" charset="0"/>
                <a:ea typeface="ＭＳ Ｐゴシック" charset="0"/>
                <a:cs typeface="ＭＳ Ｐゴシック" charset="0"/>
              </a:rPr>
              <a:t>DNA sequencing instruments that can sequence up to one billion</a:t>
            </a:r>
          </a:p>
          <a:p>
            <a:r>
              <a:rPr lang="en-US">
                <a:latin typeface="Arial" charset="0"/>
                <a:ea typeface="ＭＳ Ｐゴシック" charset="0"/>
                <a:cs typeface="ＭＳ Ｐゴシック" charset="0"/>
              </a:rPr>
              <a:t>bases in a single day at low cost [36]. These new technologies</a:t>
            </a:r>
          </a:p>
          <a:p>
            <a:r>
              <a:rPr lang="en-US">
                <a:latin typeface="Arial" charset="0"/>
                <a:ea typeface="ＭＳ Ｐゴシック" charset="0"/>
                <a:cs typeface="ＭＳ Ｐゴシック" charset="0"/>
              </a:rPr>
              <a:t>produce read lengths as short as 35–40 nucleotides, resulting in</a:t>
            </a:r>
          </a:p>
          <a:p>
            <a:r>
              <a:rPr lang="en-US">
                <a:latin typeface="Arial" charset="0"/>
                <a:ea typeface="ＭＳ Ｐゴシック" charset="0"/>
                <a:cs typeface="ＭＳ Ｐゴシック" charset="0"/>
              </a:rPr>
              <a:t>fragmentary protein sequences that pose problems for bioinformatics</a:t>
            </a:r>
          </a:p>
          <a:p>
            <a:r>
              <a:rPr lang="en-US">
                <a:latin typeface="Arial" charset="0"/>
                <a:ea typeface="ＭＳ Ｐゴシック" charset="0"/>
                <a:cs typeface="ＭＳ Ｐゴシック" charset="0"/>
              </a:rPr>
              <a:t>analyses [37].If MSA methodology is tokeep pace with the</a:t>
            </a:r>
          </a:p>
          <a:p>
            <a:r>
              <a:rPr lang="en-US">
                <a:latin typeface="Arial" charset="0"/>
                <a:ea typeface="ＭＳ Ｐゴシック" charset="0"/>
                <a:cs typeface="ＭＳ Ｐゴシック" charset="0"/>
              </a:rPr>
              <a:t>new challengespresented by this complex and often ‘noisy’</a:t>
            </a:r>
          </a:p>
          <a:p>
            <a:r>
              <a:rPr lang="en-US">
                <a:latin typeface="Arial" charset="0"/>
                <a:ea typeface="ＭＳ Ｐゴシック" charset="0"/>
                <a:cs typeface="ＭＳ Ｐゴシック" charset="0"/>
              </a:rPr>
              <a:t>sequence data, the alignment benchmarks used for evaluation</a:t>
            </a:r>
          </a:p>
          <a:p>
            <a:r>
              <a:rPr lang="en-US">
                <a:latin typeface="Arial" charset="0"/>
                <a:ea typeface="ＭＳ Ｐゴシック" charset="0"/>
                <a:cs typeface="ＭＳ Ｐゴシック" charset="0"/>
              </a:rPr>
              <a:t>must now evolve to reflect this changing biological sequence space</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Nevertheless, many proteins,</a:t>
            </a:r>
          </a:p>
          <a:p>
            <a:r>
              <a:rPr lang="en-US">
                <a:latin typeface="Arial" charset="0"/>
                <a:ea typeface="ＭＳ Ｐゴシック" charset="0"/>
                <a:cs typeface="ＭＳ Ｐゴシック" charset="0"/>
              </a:rPr>
              <a:t>particularly in eukaryotes, are unstructured (natively disordered)</a:t>
            </a:r>
          </a:p>
          <a:p>
            <a:r>
              <a:rPr lang="en-US">
                <a:latin typeface="Arial" charset="0"/>
                <a:ea typeface="ＭＳ Ｐゴシック" charset="0"/>
                <a:cs typeface="ＭＳ Ｐゴシック" charset="0"/>
              </a:rPr>
              <a:t>or contain large unstructured regions.These regions frequently</a:t>
            </a:r>
          </a:p>
          <a:p>
            <a:r>
              <a:rPr lang="en-US">
                <a:latin typeface="Arial" charset="0"/>
                <a:ea typeface="ＭＳ Ｐゴシック" charset="0"/>
                <a:cs typeface="ＭＳ Ｐゴシック" charset="0"/>
              </a:rPr>
              <a:t>contain motifs, such as signalling sequences or sites of posttranslational</a:t>
            </a:r>
          </a:p>
          <a:p>
            <a:r>
              <a:rPr lang="en-US">
                <a:latin typeface="Arial" charset="0"/>
                <a:ea typeface="ＭＳ Ｐゴシック" charset="0"/>
                <a:cs typeface="ＭＳ Ｐゴシック" charset="0"/>
              </a:rPr>
              <a:t>modifications, that are involved in the regulatory functions</a:t>
            </a:r>
          </a:p>
          <a:p>
            <a:r>
              <a:rPr lang="en-US">
                <a:latin typeface="Arial" charset="0"/>
                <a:ea typeface="ＭＳ Ｐゴシック" charset="0"/>
                <a:cs typeface="ＭＳ Ｐゴシック" charset="0"/>
              </a:rPr>
              <a:t>of a cell [38,39]. While this complexity alone represents a</a:t>
            </a:r>
          </a:p>
          <a:p>
            <a:r>
              <a:rPr lang="en-US">
                <a:latin typeface="Arial" charset="0"/>
                <a:ea typeface="ＭＳ Ｐゴシック" charset="0"/>
                <a:cs typeface="ＭＳ Ｐゴシック" charset="0"/>
              </a:rPr>
              <a:t>significant challenge for today’s MSA algorithms, another major</a:t>
            </a:r>
          </a:p>
          <a:p>
            <a:r>
              <a:rPr lang="en-US">
                <a:latin typeface="Arial" charset="0"/>
                <a:ea typeface="ＭＳ Ｐゴシック" charset="0"/>
                <a:cs typeface="ＭＳ Ｐゴシック" charset="0"/>
              </a:rPr>
              <a:t>goal of our study was to investigate the effect of the ‘noisy’ data,</a:t>
            </a:r>
          </a:p>
          <a:p>
            <a:r>
              <a:rPr lang="en-US">
                <a:latin typeface="Arial" charset="0"/>
                <a:ea typeface="ＭＳ Ｐゴシック" charset="0"/>
                <a:cs typeface="ＭＳ Ｐゴシック" charset="0"/>
              </a:rPr>
              <a:t>including fragmentary or otherwise erroneous sequences, on MSA</a:t>
            </a:r>
          </a:p>
          <a:p>
            <a:r>
              <a:rPr lang="en-US">
                <a:latin typeface="Arial" charset="0"/>
                <a:ea typeface="ＭＳ Ｐゴシック" charset="0"/>
                <a:cs typeface="ＭＳ Ｐゴシック" charset="0"/>
              </a:rPr>
              <a:t>program performance.</a:t>
            </a: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FF58FEC-C1B1-2143-BBED-C6C5466D6C3E}" type="slidenum">
              <a:rPr lang="en-US" sz="1200"/>
              <a:pPr/>
              <a:t>29</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74E8A25-29A0-334B-A0EB-5ECCAF1456AF}" type="slidenum">
              <a:rPr lang="en-US" sz="1200"/>
              <a:pPr/>
              <a:t>4</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latin typeface="+mn-lt"/>
                <a:ea typeface="+mn-ea"/>
                <a:cs typeface="+mn-cs"/>
              </a:rPr>
              <a:t>The weighted sum-of-pairs (WSP) score proposed by </a:t>
            </a:r>
            <a:r>
              <a:rPr lang="en-US" dirty="0" err="1" smtClean="0">
                <a:latin typeface="+mn-lt"/>
                <a:ea typeface="+mn-ea"/>
                <a:cs typeface="+mn-cs"/>
              </a:rPr>
              <a:t>Gotoh</a:t>
            </a:r>
            <a:r>
              <a:rPr lang="en-US" dirty="0" smtClean="0">
                <a:latin typeface="+mn-lt"/>
                <a:ea typeface="+mn-ea"/>
                <a:cs typeface="+mn-cs"/>
              </a:rPr>
              <a:t> is used. </a:t>
            </a:r>
            <a:endParaRPr lang="en-US" dirty="0" smtClean="0"/>
          </a:p>
          <a:p>
            <a:pPr>
              <a:defRPr/>
            </a:pPr>
            <a:endParaRPr lang="en-US" dirty="0"/>
          </a:p>
        </p:txBody>
      </p:sp>
      <p:sp>
        <p:nvSpPr>
          <p:cNvPr id="655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34BF09F-E010-D646-AD87-C6534396E4D7}" type="slidenum">
              <a:rPr lang="en-US" sz="1200"/>
              <a:pPr/>
              <a:t>31</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latin typeface="+mn-lt"/>
                <a:ea typeface="+mn-ea"/>
                <a:cs typeface="+mn-cs"/>
              </a:rPr>
              <a:t>In order to obtain more accurate alignments in extremely difficult cases, three new options, L-INS-</a:t>
            </a:r>
            <a:r>
              <a:rPr lang="en-US" dirty="0" err="1" smtClean="0">
                <a:latin typeface="+mn-lt"/>
                <a:ea typeface="+mn-ea"/>
                <a:cs typeface="+mn-cs"/>
              </a:rPr>
              <a:t>i</a:t>
            </a:r>
            <a:r>
              <a:rPr lang="en-US" dirty="0" smtClean="0">
                <a:latin typeface="+mn-lt"/>
                <a:ea typeface="+mn-ea"/>
                <a:cs typeface="+mn-cs"/>
              </a:rPr>
              <a:t>, G-INS-</a:t>
            </a:r>
            <a:r>
              <a:rPr lang="en-US" dirty="0" err="1" smtClean="0">
                <a:latin typeface="+mn-lt"/>
                <a:ea typeface="+mn-ea"/>
                <a:cs typeface="+mn-cs"/>
              </a:rPr>
              <a:t>i</a:t>
            </a:r>
            <a:r>
              <a:rPr lang="en-US" dirty="0" smtClean="0">
                <a:latin typeface="+mn-lt"/>
                <a:ea typeface="+mn-ea"/>
                <a:cs typeface="+mn-cs"/>
              </a:rPr>
              <a:t> and E-INS-</a:t>
            </a:r>
            <a:r>
              <a:rPr lang="en-US" dirty="0" err="1" smtClean="0">
                <a:latin typeface="+mn-lt"/>
                <a:ea typeface="+mn-ea"/>
                <a:cs typeface="+mn-cs"/>
              </a:rPr>
              <a:t>i</a:t>
            </a:r>
            <a:r>
              <a:rPr lang="en-US" dirty="0" smtClean="0">
                <a:latin typeface="+mn-lt"/>
                <a:ea typeface="+mn-ea"/>
                <a:cs typeface="+mn-cs"/>
              </a:rPr>
              <a:t>, have been added to recent versions (v.≥5) of MAFFT. These options use a new objective function combining the WSP score (</a:t>
            </a:r>
            <a:r>
              <a:rPr lang="en-US" dirty="0" err="1" smtClean="0">
                <a:latin typeface="+mn-lt"/>
                <a:ea typeface="+mn-ea"/>
                <a:cs typeface="+mn-cs"/>
              </a:rPr>
              <a:t>Gotoh</a:t>
            </a:r>
            <a:r>
              <a:rPr lang="en-US" dirty="0" smtClean="0">
                <a:latin typeface="+mn-lt"/>
                <a:ea typeface="+mn-ea"/>
                <a:cs typeface="+mn-cs"/>
              </a:rPr>
              <a:t>) explained above and the COFFEE-like score (</a:t>
            </a:r>
            <a:r>
              <a:rPr lang="en-US" dirty="0" err="1" smtClean="0">
                <a:latin typeface="+mn-lt"/>
                <a:ea typeface="+mn-ea"/>
                <a:cs typeface="+mn-cs"/>
              </a:rPr>
              <a:t>Notredame</a:t>
            </a:r>
            <a:r>
              <a:rPr lang="en-US" dirty="0" smtClean="0">
                <a:latin typeface="+mn-lt"/>
                <a:ea typeface="+mn-ea"/>
                <a:cs typeface="+mn-cs"/>
              </a:rPr>
              <a:t> et al.), which evaluates the consistency between a multiple alignment and pairwise alignments (</a:t>
            </a:r>
            <a:r>
              <a:rPr lang="en-US" dirty="0" err="1" smtClean="0">
                <a:latin typeface="+mn-lt"/>
                <a:ea typeface="+mn-ea"/>
                <a:cs typeface="+mn-cs"/>
              </a:rPr>
              <a:t>Katoh</a:t>
            </a:r>
            <a:r>
              <a:rPr lang="en-US" dirty="0" smtClean="0">
                <a:latin typeface="+mn-lt"/>
                <a:ea typeface="+mn-ea"/>
                <a:cs typeface="+mn-cs"/>
              </a:rPr>
              <a:t> et al. 2005). </a:t>
            </a:r>
            <a:endParaRPr lang="en-US" dirty="0" smtClean="0"/>
          </a:p>
          <a:p>
            <a:pPr>
              <a:defRPr/>
            </a:pPr>
            <a:endParaRPr lang="en-US" dirty="0"/>
          </a:p>
        </p:txBody>
      </p:sp>
      <p:sp>
        <p:nvSpPr>
          <p:cNvPr id="675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AB72F64-E90F-4345-9A57-CA4BF79EF830}" type="slidenum">
              <a:rPr lang="en-US" sz="1200"/>
              <a:pPr/>
              <a:t>32</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latin typeface="+mn-lt"/>
                <a:ea typeface="+mn-ea"/>
                <a:cs typeface="+mn-cs"/>
              </a:rPr>
              <a:t>In order to obtain more accurate alignments in extremely difficult cases, three new options, L-INS-</a:t>
            </a:r>
            <a:r>
              <a:rPr lang="en-US" dirty="0" err="1" smtClean="0">
                <a:latin typeface="+mn-lt"/>
                <a:ea typeface="+mn-ea"/>
                <a:cs typeface="+mn-cs"/>
              </a:rPr>
              <a:t>i</a:t>
            </a:r>
            <a:r>
              <a:rPr lang="en-US" dirty="0" smtClean="0">
                <a:latin typeface="+mn-lt"/>
                <a:ea typeface="+mn-ea"/>
                <a:cs typeface="+mn-cs"/>
              </a:rPr>
              <a:t>, G-INS-</a:t>
            </a:r>
            <a:r>
              <a:rPr lang="en-US" dirty="0" err="1" smtClean="0">
                <a:latin typeface="+mn-lt"/>
                <a:ea typeface="+mn-ea"/>
                <a:cs typeface="+mn-cs"/>
              </a:rPr>
              <a:t>i</a:t>
            </a:r>
            <a:r>
              <a:rPr lang="en-US" dirty="0" smtClean="0">
                <a:latin typeface="+mn-lt"/>
                <a:ea typeface="+mn-ea"/>
                <a:cs typeface="+mn-cs"/>
              </a:rPr>
              <a:t> and E-INS-</a:t>
            </a:r>
            <a:r>
              <a:rPr lang="en-US" dirty="0" err="1" smtClean="0">
                <a:latin typeface="+mn-lt"/>
                <a:ea typeface="+mn-ea"/>
                <a:cs typeface="+mn-cs"/>
              </a:rPr>
              <a:t>i</a:t>
            </a:r>
            <a:r>
              <a:rPr lang="en-US" dirty="0" smtClean="0">
                <a:latin typeface="+mn-lt"/>
                <a:ea typeface="+mn-ea"/>
                <a:cs typeface="+mn-cs"/>
              </a:rPr>
              <a:t>, have been added to recent versions (v.≥5) of MAFFT. These options use a new objective function combining the WSP score (</a:t>
            </a:r>
            <a:r>
              <a:rPr lang="en-US" dirty="0" err="1" smtClean="0">
                <a:latin typeface="+mn-lt"/>
                <a:ea typeface="+mn-ea"/>
                <a:cs typeface="+mn-cs"/>
              </a:rPr>
              <a:t>Gotoh</a:t>
            </a:r>
            <a:r>
              <a:rPr lang="en-US" dirty="0" smtClean="0">
                <a:latin typeface="+mn-lt"/>
                <a:ea typeface="+mn-ea"/>
                <a:cs typeface="+mn-cs"/>
              </a:rPr>
              <a:t>) explained above and the COFFEE-like score (</a:t>
            </a:r>
            <a:r>
              <a:rPr lang="en-US" dirty="0" err="1" smtClean="0">
                <a:latin typeface="+mn-lt"/>
                <a:ea typeface="+mn-ea"/>
                <a:cs typeface="+mn-cs"/>
              </a:rPr>
              <a:t>Notredame</a:t>
            </a:r>
            <a:r>
              <a:rPr lang="en-US" dirty="0" smtClean="0">
                <a:latin typeface="+mn-lt"/>
                <a:ea typeface="+mn-ea"/>
                <a:cs typeface="+mn-cs"/>
              </a:rPr>
              <a:t> et al.), which evaluates the consistency between a multiple alignment and pairwise alignments (</a:t>
            </a:r>
            <a:r>
              <a:rPr lang="en-US" dirty="0" err="1" smtClean="0">
                <a:latin typeface="+mn-lt"/>
                <a:ea typeface="+mn-ea"/>
                <a:cs typeface="+mn-cs"/>
              </a:rPr>
              <a:t>Katoh</a:t>
            </a:r>
            <a:r>
              <a:rPr lang="en-US" dirty="0" smtClean="0">
                <a:latin typeface="+mn-lt"/>
                <a:ea typeface="+mn-ea"/>
                <a:cs typeface="+mn-cs"/>
              </a:rPr>
              <a:t> et al. 2005). </a:t>
            </a:r>
            <a:endParaRPr lang="en-US" dirty="0" smtClean="0"/>
          </a:p>
          <a:p>
            <a:pPr>
              <a:defRPr/>
            </a:pPr>
            <a:endParaRPr lang="en-US" dirty="0"/>
          </a:p>
        </p:txBody>
      </p:sp>
      <p:sp>
        <p:nvSpPr>
          <p:cNvPr id="696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38F6711-B135-FD42-9006-46AEE01C178F}" type="slidenum">
              <a:rPr lang="en-US" sz="1200"/>
              <a:pPr/>
              <a:t>33</a:t>
            </a:fld>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latin typeface="+mn-lt"/>
                <a:ea typeface="+mn-ea"/>
                <a:cs typeface="+mn-cs"/>
              </a:rPr>
              <a:t>In order to obtain more accurate alignments in extremely difficult cases, three new options, L-INS-</a:t>
            </a:r>
            <a:r>
              <a:rPr lang="en-US" dirty="0" err="1" smtClean="0">
                <a:latin typeface="+mn-lt"/>
                <a:ea typeface="+mn-ea"/>
                <a:cs typeface="+mn-cs"/>
              </a:rPr>
              <a:t>i</a:t>
            </a:r>
            <a:r>
              <a:rPr lang="en-US" dirty="0" smtClean="0">
                <a:latin typeface="+mn-lt"/>
                <a:ea typeface="+mn-ea"/>
                <a:cs typeface="+mn-cs"/>
              </a:rPr>
              <a:t>, G-INS-</a:t>
            </a:r>
            <a:r>
              <a:rPr lang="en-US" dirty="0" err="1" smtClean="0">
                <a:latin typeface="+mn-lt"/>
                <a:ea typeface="+mn-ea"/>
                <a:cs typeface="+mn-cs"/>
              </a:rPr>
              <a:t>i</a:t>
            </a:r>
            <a:r>
              <a:rPr lang="en-US" dirty="0" smtClean="0">
                <a:latin typeface="+mn-lt"/>
                <a:ea typeface="+mn-ea"/>
                <a:cs typeface="+mn-cs"/>
              </a:rPr>
              <a:t> and E-INS-</a:t>
            </a:r>
            <a:r>
              <a:rPr lang="en-US" dirty="0" err="1" smtClean="0">
                <a:latin typeface="+mn-lt"/>
                <a:ea typeface="+mn-ea"/>
                <a:cs typeface="+mn-cs"/>
              </a:rPr>
              <a:t>i</a:t>
            </a:r>
            <a:r>
              <a:rPr lang="en-US" dirty="0" smtClean="0">
                <a:latin typeface="+mn-lt"/>
                <a:ea typeface="+mn-ea"/>
                <a:cs typeface="+mn-cs"/>
              </a:rPr>
              <a:t>, have been added to recent versions (v.≥5) of MAFFT. These options use a new objective function combining the WSP score (</a:t>
            </a:r>
            <a:r>
              <a:rPr lang="en-US" dirty="0" err="1" smtClean="0">
                <a:latin typeface="+mn-lt"/>
                <a:ea typeface="+mn-ea"/>
                <a:cs typeface="+mn-cs"/>
              </a:rPr>
              <a:t>Gotoh</a:t>
            </a:r>
            <a:r>
              <a:rPr lang="en-US" dirty="0" smtClean="0">
                <a:latin typeface="+mn-lt"/>
                <a:ea typeface="+mn-ea"/>
                <a:cs typeface="+mn-cs"/>
              </a:rPr>
              <a:t>) explained above and the COFFEE-like score (</a:t>
            </a:r>
            <a:r>
              <a:rPr lang="en-US" dirty="0" err="1" smtClean="0">
                <a:latin typeface="+mn-lt"/>
                <a:ea typeface="+mn-ea"/>
                <a:cs typeface="+mn-cs"/>
              </a:rPr>
              <a:t>Notredame</a:t>
            </a:r>
            <a:r>
              <a:rPr lang="en-US" dirty="0" smtClean="0">
                <a:latin typeface="+mn-lt"/>
                <a:ea typeface="+mn-ea"/>
                <a:cs typeface="+mn-cs"/>
              </a:rPr>
              <a:t> et al.), which evaluates the consistency between a multiple alignment and pairwise alignments (</a:t>
            </a:r>
            <a:r>
              <a:rPr lang="en-US" dirty="0" err="1" smtClean="0">
                <a:latin typeface="+mn-lt"/>
                <a:ea typeface="+mn-ea"/>
                <a:cs typeface="+mn-cs"/>
              </a:rPr>
              <a:t>Katoh</a:t>
            </a:r>
            <a:r>
              <a:rPr lang="en-US" dirty="0" smtClean="0">
                <a:latin typeface="+mn-lt"/>
                <a:ea typeface="+mn-ea"/>
                <a:cs typeface="+mn-cs"/>
              </a:rPr>
              <a:t> et al. 2005). </a:t>
            </a:r>
          </a:p>
          <a:p>
            <a:pPr defTabSz="457200" eaLnBrk="1" fontAlgn="auto" hangingPunct="1">
              <a:spcBef>
                <a:spcPts val="0"/>
              </a:spcBef>
              <a:spcAft>
                <a:spcPts val="0"/>
              </a:spcAft>
              <a:defRPr/>
            </a:pPr>
            <a:endParaRPr lang="en-US" dirty="0" smtClean="0">
              <a:latin typeface="+mn-lt"/>
              <a:ea typeface="+mn-ea"/>
              <a:cs typeface="+mn-cs"/>
            </a:endParaRPr>
          </a:p>
          <a:p>
            <a:pPr defTabSz="457200" eaLnBrk="1" fontAlgn="auto" hangingPunct="1">
              <a:spcBef>
                <a:spcPts val="0"/>
              </a:spcBef>
              <a:spcAft>
                <a:spcPts val="0"/>
              </a:spcAft>
              <a:defRPr/>
            </a:pPr>
            <a:endParaRPr lang="en-US" dirty="0" smtClean="0"/>
          </a:p>
          <a:p>
            <a:pPr>
              <a:defRPr/>
            </a:pPr>
            <a:endParaRPr lang="en-US" dirty="0"/>
          </a:p>
        </p:txBody>
      </p:sp>
      <p:sp>
        <p:nvSpPr>
          <p:cNvPr id="716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42F43BA-2AF1-0547-ADF6-670DCB1D8AF0}" type="slidenum">
              <a:rPr lang="en-US" sz="1200"/>
              <a:pPr/>
              <a:t>34</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Commands are: a, mafft input; </a:t>
            </a:r>
          </a:p>
          <a:p>
            <a:r>
              <a:rPr lang="en-US">
                <a:latin typeface="Arial" charset="0"/>
                <a:ea typeface="ＭＳ Ｐゴシック" charset="0"/>
                <a:cs typeface="ＭＳ Ｐゴシック" charset="0"/>
              </a:rPr>
              <a:t>b, mafft ––randomchain ––randomseed seed input;</a:t>
            </a:r>
          </a:p>
          <a:p>
            <a:r>
              <a:rPr lang="en-US">
                <a:latin typeface="Arial" charset="0"/>
                <a:ea typeface="ＭＳ Ｐゴシック" charset="0"/>
                <a:cs typeface="ＭＳ Ｐゴシック" charset="0"/>
              </a:rPr>
              <a:t> c–e, mafft-sparsecore.rb -s seed -p p -i input; </a:t>
            </a:r>
          </a:p>
          <a:p>
            <a:r>
              <a:rPr lang="en-US">
                <a:latin typeface="Arial" charset="0"/>
                <a:ea typeface="ＭＳ Ｐゴシック" charset="0"/>
                <a:cs typeface="ＭＳ Ｐゴシック" charset="0"/>
              </a:rPr>
              <a:t>f, clustalo</a:t>
            </a:r>
          </a:p>
          <a:p>
            <a:r>
              <a:rPr lang="en-US">
                <a:latin typeface="Arial" charset="0"/>
                <a:ea typeface="ＭＳ Ｐゴシック" charset="0"/>
                <a:cs typeface="ＭＳ Ｐゴシック" charset="0"/>
              </a:rPr>
              <a:t>-i input; </a:t>
            </a:r>
          </a:p>
          <a:p>
            <a:r>
              <a:rPr lang="en-US">
                <a:latin typeface="Arial" charset="0"/>
                <a:ea typeface="ＭＳ Ｐゴシック" charset="0"/>
                <a:cs typeface="ＭＳ Ｐゴシック" charset="0"/>
              </a:rPr>
              <a:t>g, clustalo ––full -i input; </a:t>
            </a:r>
          </a:p>
          <a:p>
            <a:r>
              <a:rPr lang="en-US">
                <a:latin typeface="Arial" charset="0"/>
                <a:ea typeface="ＭＳ Ｐゴシック" charset="0"/>
                <a:cs typeface="ＭＳ Ｐゴシック" charset="0"/>
              </a:rPr>
              <a:t>h, clustalo ––pileup -i input (sequence order randomized); </a:t>
            </a:r>
          </a:p>
          <a:p>
            <a:r>
              <a:rPr lang="en-US">
                <a:latin typeface="Arial" charset="0"/>
                <a:ea typeface="ＭＳ Ｐゴシック" charset="0"/>
                <a:cs typeface="ＭＳ Ｐゴシック" charset="0"/>
              </a:rPr>
              <a:t>i, run_upp.py -m amino -B 100 -s input;</a:t>
            </a:r>
          </a:p>
          <a:p>
            <a:r>
              <a:rPr lang="en-US">
                <a:latin typeface="Arial" charset="0"/>
                <a:ea typeface="ＭＳ Ｐゴシック" charset="0"/>
                <a:cs typeface="ＭＳ Ｐゴシック" charset="0"/>
              </a:rPr>
              <a:t> j, run_-</a:t>
            </a:r>
          </a:p>
          <a:p>
            <a:r>
              <a:rPr lang="en-US">
                <a:latin typeface="Arial" charset="0"/>
                <a:ea typeface="ＭＳ Ｐゴシック" charset="0"/>
                <a:cs typeface="ＭＳ Ｐゴシック" charset="0"/>
              </a:rPr>
              <a:t>upp.py -m amino -s input;</a:t>
            </a:r>
          </a:p>
          <a:p>
            <a:r>
              <a:rPr lang="en-US">
                <a:latin typeface="Arial" charset="0"/>
                <a:ea typeface="ＭＳ Ｐゴシック" charset="0"/>
                <a:cs typeface="ＭＳ Ｐゴシック" charset="0"/>
              </a:rPr>
              <a:t> k, mafft ––globalpair ––thread 10 input; </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The order of input sequences was randomized in every sequence set. </a:t>
            </a:r>
          </a:p>
          <a:p>
            <a:r>
              <a:rPr lang="en-US">
                <a:latin typeface="Arial" charset="0"/>
                <a:ea typeface="ＭＳ Ｐゴシック" charset="0"/>
                <a:cs typeface="ＭＳ Ｐゴシック" charset="0"/>
              </a:rPr>
              <a:t>The results of</a:t>
            </a:r>
          </a:p>
          <a:p>
            <a:r>
              <a:rPr lang="en-US">
                <a:latin typeface="Arial" charset="0"/>
                <a:ea typeface="ＭＳ Ｐゴシック" charset="0"/>
                <a:cs typeface="ＭＳ Ｐゴシック" charset="0"/>
              </a:rPr>
              <a:t>“MAFFT — Randomchain” (b) and “MAFFT — Iterative” (c-e) were averaged for 100 and 10 replications, respectively, with different seeds of random numbers.</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The results of “UPP” (i, j) were averaged for 10 different runs. </a:t>
            </a:r>
          </a:p>
          <a:p>
            <a:r>
              <a:rPr lang="en-US">
                <a:latin typeface="Arial" charset="0"/>
                <a:ea typeface="ＭＳ Ｐゴシック" charset="0"/>
                <a:cs typeface="ＭＳ Ｐゴシック" charset="0"/>
              </a:rPr>
              <a:t>For “</a:t>
            </a:r>
            <a:r>
              <a:rPr lang="en-US" altLang="ja-JP">
                <a:latin typeface="Arial" charset="0"/>
                <a:ea typeface="ＭＳ Ｐゴシック" charset="0"/>
                <a:cs typeface="ＭＳ Ｐゴシック" charset="0"/>
              </a:rPr>
              <a:t>Clustal Omega — Randomchain</a:t>
            </a:r>
            <a:r>
              <a:rPr 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 (h), only the results for the Small and Medium subsets are</a:t>
            </a:r>
          </a:p>
          <a:p>
            <a:r>
              <a:rPr lang="en-US">
                <a:latin typeface="Arial" charset="0"/>
                <a:ea typeface="ＭＳ Ｐゴシック" charset="0"/>
                <a:cs typeface="ＭＳ Ｐゴシック" charset="0"/>
              </a:rPr>
              <a:t>shown, because the calculation of the Large subset did not finish while compiling this manuscript. </a:t>
            </a:r>
          </a:p>
          <a:p>
            <a:r>
              <a:rPr lang="en-US">
                <a:latin typeface="Arial" charset="0"/>
                <a:ea typeface="ＭＳ Ｐゴシック" charset="0"/>
                <a:cs typeface="ＭＳ Ｐゴシック" charset="0"/>
              </a:rPr>
              <a:t>The CPU time of “MAFFT — G-INS-1” (k) is shown in parentheses</a:t>
            </a:r>
          </a:p>
          <a:p>
            <a:r>
              <a:rPr lang="en-US">
                <a:latin typeface="Arial" charset="0"/>
                <a:ea typeface="ＭＳ Ｐゴシック" charset="0"/>
                <a:cs typeface="ＭＳ Ｐゴシック" charset="0"/>
              </a:rPr>
              <a:t>as it ran on different computer systems from the others.</a:t>
            </a:r>
          </a:p>
          <a:p>
            <a:endParaRPr lang="en-US">
              <a:latin typeface="Arial" charset="0"/>
              <a:ea typeface="ＭＳ Ｐゴシック" charset="0"/>
              <a:cs typeface="ＭＳ Ｐゴシック" charset="0"/>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01698CA-6AAE-5546-B5A9-F7B0D382B899}" type="slidenum">
              <a:rPr lang="en-US" sz="1200"/>
              <a:pPr/>
              <a:t>35</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endParaRPr lang="en-US"/>
          </a:p>
        </p:txBody>
      </p:sp>
      <p:sp>
        <p:nvSpPr>
          <p:cNvPr id="4098" name="Text Box 2"/>
          <p:cNvSpPr txBox="1">
            <a:spLocks noGrp="1" noChangeArrowheads="1"/>
          </p:cNvSpPr>
          <p:nvPr>
            <p:ph type="body"/>
          </p:nvPr>
        </p:nvSpPr>
        <p:spPr>
          <a:xfrm>
            <a:off x="1046163" y="4352925"/>
            <a:ext cx="4770437" cy="347821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defRPr/>
            </a:pPr>
            <a:endParaRPr lang="en-GB" dirty="0">
              <a:latin typeface="Arial" charset="0"/>
              <a:cs typeface="ms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62196F86-B93A-FF41-B627-602CF7490231}" type="slidenum">
              <a:rPr lang="en-US" sz="1200"/>
              <a:pPr/>
              <a:t>7</a:t>
            </a:fld>
            <a:endParaRPr lang="en-US" sz="1200"/>
          </a:p>
        </p:txBody>
      </p:sp>
      <p:sp>
        <p:nvSpPr>
          <p:cNvPr id="24578" name="Rectangle 1026"/>
          <p:cNvSpPr>
            <a:spLocks noGrp="1" noRot="1" noChangeAspect="1" noChangeArrowheads="1" noTextEdit="1"/>
          </p:cNvSpPr>
          <p:nvPr>
            <p:ph type="sldImg"/>
          </p:nvPr>
        </p:nvSpPr>
        <p:spPr>
          <a:ln/>
        </p:spPr>
      </p:sp>
      <p:sp>
        <p:nvSpPr>
          <p:cNvPr id="2457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8968323-28F0-1740-BD70-E08DDFD41F26}" type="slidenum">
              <a:rPr lang="en-US" sz="1200"/>
              <a:pPr/>
              <a:t>8</a:t>
            </a:fld>
            <a:endParaRPr lang="en-US" sz="1200"/>
          </a:p>
        </p:txBody>
      </p:sp>
      <p:sp>
        <p:nvSpPr>
          <p:cNvPr id="26626" name="Rectangle 2"/>
          <p:cNvSpPr>
            <a:spLocks noGrp="1" noRot="1" noChangeAspect="1" noChangeArrowheads="1"/>
          </p:cNvSpPr>
          <p:nvPr>
            <p:ph type="sldImg"/>
          </p:nvPr>
        </p:nvSpPr>
        <p:spPr>
          <a:xfrm>
            <a:off x="1149350" y="692150"/>
            <a:ext cx="4556125" cy="3416300"/>
          </a:xfrm>
          <a:solidFill>
            <a:srgbClr val="FFFFFF"/>
          </a:solidFill>
          <a:ln/>
        </p:spPr>
      </p:sp>
      <p:sp>
        <p:nvSpPr>
          <p:cNvPr id="26627" name="Rectangle 3"/>
          <p:cNvSpPr>
            <a:spLocks noGrp="1" noChangeArrowheads="1"/>
          </p:cNvSpPr>
          <p:nvPr>
            <p:ph type="body" idx="1"/>
          </p:nvPr>
        </p:nvSpPr>
        <p:spPr>
          <a:xfrm>
            <a:off x="914400" y="4340225"/>
            <a:ext cx="5029200" cy="4116388"/>
          </a:xfrm>
          <a:solidFill>
            <a:srgbClr val="FFFFFF"/>
          </a:solidFill>
          <a:ln>
            <a:solidFill>
              <a:srgbClr val="000000"/>
            </a:solidFill>
          </a:ln>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49549E7-D3C3-214A-95FA-B750DE43C7EC}" type="slidenum">
              <a:rPr lang="en-US" sz="1200"/>
              <a:pPr/>
              <a:t>9</a:t>
            </a:fld>
            <a:endParaRPr lang="en-US" sz="1200"/>
          </a:p>
        </p:txBody>
      </p:sp>
      <p:sp>
        <p:nvSpPr>
          <p:cNvPr id="28674" name="Rectangle 2"/>
          <p:cNvSpPr>
            <a:spLocks noGrp="1" noRot="1" noChangeAspect="1" noChangeArrowheads="1"/>
          </p:cNvSpPr>
          <p:nvPr>
            <p:ph type="sldImg"/>
          </p:nvPr>
        </p:nvSpPr>
        <p:spPr>
          <a:xfrm>
            <a:off x="1149350" y="692150"/>
            <a:ext cx="4556125" cy="3416300"/>
          </a:xfrm>
          <a:solidFill>
            <a:srgbClr val="FFFFFF"/>
          </a:solidFill>
          <a:ln/>
        </p:spPr>
      </p:sp>
      <p:sp>
        <p:nvSpPr>
          <p:cNvPr id="28675" name="Rectangle 3"/>
          <p:cNvSpPr>
            <a:spLocks noGrp="1" noChangeArrowheads="1"/>
          </p:cNvSpPr>
          <p:nvPr>
            <p:ph type="body" idx="1"/>
          </p:nvPr>
        </p:nvSpPr>
        <p:spPr>
          <a:xfrm>
            <a:off x="914400" y="4340225"/>
            <a:ext cx="5029200" cy="4116388"/>
          </a:xfrm>
          <a:solidFill>
            <a:srgbClr val="FFFFFF"/>
          </a:solidFill>
          <a:ln>
            <a:solidFill>
              <a:srgbClr val="000000"/>
            </a:solidFill>
          </a:ln>
        </p:spPr>
        <p:txBody>
          <a:bodyPr/>
          <a:lstStyle/>
          <a:p>
            <a:pPr eaLnBrk="1" hangingPunct="1"/>
            <a:r>
              <a:rPr lang="en-US">
                <a:latin typeface="Arial" charset="0"/>
                <a:ea typeface="ＭＳ Ｐゴシック" charset="0"/>
                <a:cs typeface="ＭＳ Ｐゴシック" charset="0"/>
              </a:rPr>
              <a:t>Hence, various empirical amino acid substitution rate matrices have needed to be estimated for phylogenetic analysis: JTT, WAG, and LG for nuclear proteins, mtREV for mitochondrial proteins, cpREV10 and cpREV64 for chloroplast-encoded proteins, and FLU for influenza proteins. This assumes that each site evolves independent of each other, which we know if not true for protein function.</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Based on empirical analyses of protein sequences.  Changed over the years to generate matrices related to organelle  nuclear</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The efficiency of MSA programs can benchmarked, resulting in useful guidelines. In order to assess and compare the efficiency of the nine programs listed above, the BAliBASE benchmark dataset was selected [16]. BAliBASE was the first large scale benchmark specifically designed for MSA, providing high quality manually refined reference alignments based on 3D structural superpositions. The benchmark presents challenging test cases simulating real problems faced when aligning multiple sequences, which are divided into different datasets. The current version of the BAliBASE is divided into several reference datasets. The first five contain: Reference 1- cases with small numbers of equidistant sequences, and was further subdivided by percent identity; Reference 2- families with one or more “orphan” sequences; Reference 3- a pair of divergent subfamilies, with less than 25% identity between the two groups; Reference 4- sequences with large terminal extensions (N/C-terminal); and Reference 5- sequences with large internal insertions and deletions. For References 1 to 3 and 5, full-length sequences were provided in addition to the sequences with homologous regions only, to test the performance of MSA methods in the presence of “noise” in the form of non-conserved extensions. The next three reference alignments, 6, 7 and 8, contain sequences with repeats, transmembrane regions, and inverted domains, respectively. Reference 6 contains subsets with repeats having different residue similarity and input order and with the presence of additional domains. Reference 7 includes sequences with predicted transmembrane regions divided into subgroups with highly conserved core blocks. Reference 8 have sequences with two different domains in which their order is not preserved [17]. The most recent dataset added to BAliBASE is Reference 9 [18], which includes protein families with linear motifs often found in disordered regions that are difficult to align.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9CA043E-2D1C-2545-80AD-221E8BE5A70B}" type="slidenum">
              <a:rPr lang="en-US" sz="1200"/>
              <a:pPr/>
              <a:t>10</a:t>
            </a:fld>
            <a:endParaRPr lang="en-US" sz="1200"/>
          </a:p>
        </p:txBody>
      </p:sp>
      <p:sp>
        <p:nvSpPr>
          <p:cNvPr id="30722" name="Rectangle 2"/>
          <p:cNvSpPr>
            <a:spLocks noGrp="1" noRot="1" noChangeAspect="1" noChangeArrowheads="1"/>
          </p:cNvSpPr>
          <p:nvPr>
            <p:ph type="sldImg"/>
          </p:nvPr>
        </p:nvSpPr>
        <p:spPr>
          <a:xfrm>
            <a:off x="1149350" y="692150"/>
            <a:ext cx="4556125" cy="3416300"/>
          </a:xfrm>
          <a:solidFill>
            <a:srgbClr val="FFFFFF"/>
          </a:solidFill>
          <a:ln/>
        </p:spPr>
      </p:sp>
      <p:sp>
        <p:nvSpPr>
          <p:cNvPr id="30723" name="Rectangle 3"/>
          <p:cNvSpPr>
            <a:spLocks noGrp="1" noChangeArrowheads="1"/>
          </p:cNvSpPr>
          <p:nvPr>
            <p:ph type="body" idx="1"/>
          </p:nvPr>
        </p:nvSpPr>
        <p:spPr>
          <a:xfrm>
            <a:off x="914400" y="4340225"/>
            <a:ext cx="5029200" cy="4116388"/>
          </a:xfrm>
          <a:solidFill>
            <a:srgbClr val="FFFFFF"/>
          </a:solidFill>
          <a:ln>
            <a:solidFill>
              <a:srgbClr val="000000"/>
            </a:solidFill>
          </a:ln>
        </p:spPr>
        <p:txBody>
          <a:bodyPr/>
          <a:lstStyle/>
          <a:p>
            <a:r>
              <a:rPr lang="en-US">
                <a:latin typeface="Arial" charset="0"/>
                <a:ea typeface="ＭＳ Ｐゴシック" charset="0"/>
                <a:cs typeface="ＭＳ Ｐゴシック" charset="0"/>
              </a:rPr>
              <a:t>Traditionally the most popular approach has been the</a:t>
            </a:r>
          </a:p>
          <a:p>
            <a:r>
              <a:rPr lang="en-US">
                <a:latin typeface="Arial" charset="0"/>
                <a:ea typeface="ＭＳ Ｐゴシック" charset="0"/>
                <a:cs typeface="ＭＳ Ｐゴシック" charset="0"/>
              </a:rPr>
              <a:t>progressive alignment procedure [14], which exploits the fact that</a:t>
            </a:r>
          </a:p>
          <a:p>
            <a:r>
              <a:rPr lang="en-US">
                <a:latin typeface="Arial" charset="0"/>
                <a:ea typeface="ＭＳ Ｐゴシック" charset="0"/>
                <a:cs typeface="ＭＳ Ｐゴシック" charset="0"/>
              </a:rPr>
              <a:t>homologous sequences are evolutionarily related. A multiple</a:t>
            </a:r>
          </a:p>
          <a:p>
            <a:r>
              <a:rPr lang="en-US">
                <a:latin typeface="Arial" charset="0"/>
                <a:ea typeface="ＭＳ Ｐゴシック" charset="0"/>
                <a:cs typeface="ＭＳ Ｐゴシック" charset="0"/>
              </a:rPr>
              <a:t>sequence alignment is built up gradually using a series of pairwise</a:t>
            </a:r>
          </a:p>
          <a:p>
            <a:r>
              <a:rPr lang="en-US">
                <a:latin typeface="Arial" charset="0"/>
                <a:ea typeface="ＭＳ Ｐゴシック" charset="0"/>
                <a:cs typeface="ＭＳ Ｐゴシック" charset="0"/>
              </a:rPr>
              <a:t>alignments, following the branching order in a phylogenetic tree.</a:t>
            </a:r>
          </a:p>
          <a:p>
            <a:r>
              <a:rPr lang="en-US">
                <a:latin typeface="Arial" charset="0"/>
                <a:ea typeface="ＭＳ Ｐゴシック" charset="0"/>
                <a:cs typeface="ＭＳ Ｐゴシック" charset="0"/>
              </a:rPr>
              <a:t>A number of different alignment programs based on this method</a:t>
            </a:r>
          </a:p>
          <a:p>
            <a:r>
              <a:rPr lang="en-US">
                <a:latin typeface="Arial" charset="0"/>
                <a:ea typeface="ＭＳ Ｐゴシック" charset="0"/>
                <a:cs typeface="ＭＳ Ｐゴシック" charset="0"/>
              </a:rPr>
              <a:t>have been developed, includingboth global and local approaches.</a:t>
            </a:r>
          </a:p>
          <a:p>
            <a:r>
              <a:rPr lang="en-US">
                <a:latin typeface="Arial" charset="0"/>
                <a:ea typeface="ＭＳ Ｐゴシック" charset="0"/>
                <a:cs typeface="ＭＳ Ｐゴシック" charset="0"/>
              </a:rPr>
              <a:t>A global MSA algorithm is defined here as one that tries to align</a:t>
            </a:r>
          </a:p>
          <a:p>
            <a:r>
              <a:rPr lang="en-US">
                <a:latin typeface="Arial" charset="0"/>
                <a:ea typeface="ＭＳ Ｐゴシック" charset="0"/>
                <a:cs typeface="ＭＳ Ｐゴシック" charset="0"/>
              </a:rPr>
              <a:t>the full length sequences from one end to the other. Once the</a:t>
            </a:r>
          </a:p>
          <a:p>
            <a:r>
              <a:rPr lang="en-US">
                <a:latin typeface="Arial" charset="0"/>
                <a:ea typeface="ＭＳ Ｐゴシック" charset="0"/>
                <a:cs typeface="ＭＳ Ｐゴシック" charset="0"/>
              </a:rPr>
              <a:t>global alignment has been constructed, other methods are often</a:t>
            </a:r>
          </a:p>
          <a:p>
            <a:r>
              <a:rPr lang="en-US">
                <a:latin typeface="Arial" charset="0"/>
                <a:ea typeface="ＭＳ Ｐゴシック" charset="0"/>
                <a:cs typeface="ＭＳ Ｐゴシック" charset="0"/>
              </a:rPr>
              <a:t>used to identify the more conserved or reliable regions within the</a:t>
            </a:r>
          </a:p>
          <a:p>
            <a:r>
              <a:rPr lang="en-US">
                <a:latin typeface="Arial" charset="0"/>
                <a:ea typeface="ＭＳ Ｐゴシック" charset="0"/>
                <a:cs typeface="ＭＳ Ｐゴシック" charset="0"/>
              </a:rPr>
              <a:t>alignment. A local algorithm attempts to identify subsequences</a:t>
            </a:r>
          </a:p>
          <a:p>
            <a:r>
              <a:rPr lang="en-US">
                <a:latin typeface="Arial" charset="0"/>
                <a:ea typeface="ＭＳ Ｐゴシック" charset="0"/>
                <a:cs typeface="ＭＳ Ｐゴシック" charset="0"/>
              </a:rPr>
              <a:t>sharing high similarity.</a:t>
            </a:r>
          </a:p>
          <a:p>
            <a:endParaRPr lang="en-US">
              <a:latin typeface="Arial" charset="0"/>
              <a:ea typeface="ＭＳ Ｐゴシック" charset="0"/>
              <a:cs typeface="ＭＳ Ｐゴシック" charset="0"/>
            </a:endParaRPr>
          </a:p>
          <a:p>
            <a:endParaRPr lang="en-US" b="1">
              <a:latin typeface="Arial"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38A56D1-6D98-B344-B31B-AB8B7102CA99}" type="slidenum">
              <a:rPr lang="en-US" sz="1200"/>
              <a:pPr/>
              <a:t>12</a:t>
            </a:fld>
            <a:endParaRPr lang="en-US" sz="1200"/>
          </a:p>
        </p:txBody>
      </p:sp>
      <p:sp>
        <p:nvSpPr>
          <p:cNvPr id="33794" name="Rectangle 2"/>
          <p:cNvSpPr>
            <a:spLocks noGrp="1" noRot="1" noChangeAspect="1" noChangeArrowheads="1"/>
          </p:cNvSpPr>
          <p:nvPr>
            <p:ph type="sldImg"/>
          </p:nvPr>
        </p:nvSpPr>
        <p:spPr>
          <a:xfrm>
            <a:off x="1149350" y="692150"/>
            <a:ext cx="4556125" cy="3416300"/>
          </a:xfrm>
          <a:solidFill>
            <a:srgbClr val="FFFFFF"/>
          </a:solidFill>
          <a:ln/>
        </p:spPr>
      </p:sp>
      <p:sp>
        <p:nvSpPr>
          <p:cNvPr id="33795" name="Rectangle 3"/>
          <p:cNvSpPr>
            <a:spLocks noGrp="1" noChangeArrowheads="1"/>
          </p:cNvSpPr>
          <p:nvPr>
            <p:ph type="body" idx="1"/>
          </p:nvPr>
        </p:nvSpPr>
        <p:spPr>
          <a:xfrm>
            <a:off x="914400" y="4340225"/>
            <a:ext cx="5029200" cy="41163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60AC70E-C703-FC44-A8C4-6C2C2CFB1385}" type="slidenum">
              <a:rPr lang="en-US" sz="1200"/>
              <a:pPr/>
              <a:t>13</a:t>
            </a:fld>
            <a:endParaRPr lang="en-US" sz="1200"/>
          </a:p>
        </p:txBody>
      </p:sp>
      <p:sp>
        <p:nvSpPr>
          <p:cNvPr id="35842" name="Rectangle 2"/>
          <p:cNvSpPr>
            <a:spLocks noGrp="1" noRot="1" noChangeAspect="1" noChangeArrowheads="1"/>
          </p:cNvSpPr>
          <p:nvPr>
            <p:ph type="sldImg"/>
          </p:nvPr>
        </p:nvSpPr>
        <p:spPr>
          <a:xfrm>
            <a:off x="1149350" y="692150"/>
            <a:ext cx="4556125" cy="3416300"/>
          </a:xfrm>
          <a:solidFill>
            <a:srgbClr val="FFFFFF"/>
          </a:solidFill>
          <a:ln/>
        </p:spPr>
      </p:sp>
      <p:sp>
        <p:nvSpPr>
          <p:cNvPr id="35843" name="Rectangle 3"/>
          <p:cNvSpPr>
            <a:spLocks noGrp="1" noChangeArrowheads="1"/>
          </p:cNvSpPr>
          <p:nvPr>
            <p:ph type="body" idx="1"/>
          </p:nvPr>
        </p:nvSpPr>
        <p:spPr>
          <a:xfrm>
            <a:off x="914400" y="4340225"/>
            <a:ext cx="5029200" cy="4116388"/>
          </a:xfrm>
          <a:solidFill>
            <a:srgbClr val="FFFFFF"/>
          </a:solidFill>
          <a:ln>
            <a:solidFill>
              <a:srgbClr val="000000"/>
            </a:solidFill>
          </a:ln>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7B9E42-97C9-9D45-AAD1-AA4B1B2AE082}" type="slidenum">
              <a:rPr lang="en-US"/>
              <a:pPr>
                <a:defRPr/>
              </a:pPr>
              <a:t>‹#›</a:t>
            </a:fld>
            <a:endParaRPr lang="en-US"/>
          </a:p>
        </p:txBody>
      </p:sp>
    </p:spTree>
    <p:extLst>
      <p:ext uri="{BB962C8B-B14F-4D97-AF65-F5344CB8AC3E}">
        <p14:creationId xmlns:p14="http://schemas.microsoft.com/office/powerpoint/2010/main" val="3032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2F0114-F85F-B144-9983-73C32A4A66D6}" type="slidenum">
              <a:rPr lang="en-US"/>
              <a:pPr>
                <a:defRPr/>
              </a:pPr>
              <a:t>‹#›</a:t>
            </a:fld>
            <a:endParaRPr lang="en-US"/>
          </a:p>
        </p:txBody>
      </p:sp>
    </p:spTree>
    <p:extLst>
      <p:ext uri="{BB962C8B-B14F-4D97-AF65-F5344CB8AC3E}">
        <p14:creationId xmlns:p14="http://schemas.microsoft.com/office/powerpoint/2010/main" val="43243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F36171B-D21A-8740-939C-A86FADD6550B}" type="slidenum">
              <a:rPr lang="en-US"/>
              <a:pPr>
                <a:defRPr/>
              </a:pPr>
              <a:t>‹#›</a:t>
            </a:fld>
            <a:endParaRPr lang="en-US"/>
          </a:p>
        </p:txBody>
      </p:sp>
    </p:spTree>
    <p:extLst>
      <p:ext uri="{BB962C8B-B14F-4D97-AF65-F5344CB8AC3E}">
        <p14:creationId xmlns:p14="http://schemas.microsoft.com/office/powerpoint/2010/main" val="449374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147DA9-F3AA-314D-A916-B46E3FC9E880}" type="slidenum">
              <a:rPr lang="en-US"/>
              <a:pPr>
                <a:defRPr/>
              </a:pPr>
              <a:t>‹#›</a:t>
            </a:fld>
            <a:endParaRPr lang="en-US"/>
          </a:p>
        </p:txBody>
      </p:sp>
    </p:spTree>
    <p:extLst>
      <p:ext uri="{BB962C8B-B14F-4D97-AF65-F5344CB8AC3E}">
        <p14:creationId xmlns:p14="http://schemas.microsoft.com/office/powerpoint/2010/main" val="343725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308E6C3-29DC-2C44-AAE0-B1A64C88B54C}" type="slidenum">
              <a:rPr lang="en-US"/>
              <a:pPr>
                <a:defRPr/>
              </a:pPr>
              <a:t>‹#›</a:t>
            </a:fld>
            <a:endParaRPr lang="en-US"/>
          </a:p>
        </p:txBody>
      </p:sp>
    </p:spTree>
    <p:extLst>
      <p:ext uri="{BB962C8B-B14F-4D97-AF65-F5344CB8AC3E}">
        <p14:creationId xmlns:p14="http://schemas.microsoft.com/office/powerpoint/2010/main" val="778460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170C8E8-17BB-5E47-8C08-2E6AD85743C4}" type="slidenum">
              <a:rPr lang="en-US"/>
              <a:pPr>
                <a:defRPr/>
              </a:pPr>
              <a:t>‹#›</a:t>
            </a:fld>
            <a:endParaRPr lang="en-US"/>
          </a:p>
        </p:txBody>
      </p:sp>
    </p:spTree>
    <p:extLst>
      <p:ext uri="{BB962C8B-B14F-4D97-AF65-F5344CB8AC3E}">
        <p14:creationId xmlns:p14="http://schemas.microsoft.com/office/powerpoint/2010/main" val="1717782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1D9224A-09FC-5043-B5E7-03D70247D486}" type="slidenum">
              <a:rPr lang="en-US"/>
              <a:pPr>
                <a:defRPr/>
              </a:pPr>
              <a:t>‹#›</a:t>
            </a:fld>
            <a:endParaRPr lang="en-US"/>
          </a:p>
        </p:txBody>
      </p:sp>
    </p:spTree>
    <p:extLst>
      <p:ext uri="{BB962C8B-B14F-4D97-AF65-F5344CB8AC3E}">
        <p14:creationId xmlns:p14="http://schemas.microsoft.com/office/powerpoint/2010/main" val="1814774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1412E99-636A-A145-B7F2-A4664A118426}" type="slidenum">
              <a:rPr lang="en-US"/>
              <a:pPr>
                <a:defRPr/>
              </a:pPr>
              <a:t>‹#›</a:t>
            </a:fld>
            <a:endParaRPr lang="en-US"/>
          </a:p>
        </p:txBody>
      </p:sp>
    </p:spTree>
    <p:extLst>
      <p:ext uri="{BB962C8B-B14F-4D97-AF65-F5344CB8AC3E}">
        <p14:creationId xmlns:p14="http://schemas.microsoft.com/office/powerpoint/2010/main" val="246160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B33B507-FA5C-DC45-8EFA-FE16D821FF9E}" type="slidenum">
              <a:rPr lang="en-US"/>
              <a:pPr>
                <a:defRPr/>
              </a:pPr>
              <a:t>‹#›</a:t>
            </a:fld>
            <a:endParaRPr lang="en-US"/>
          </a:p>
        </p:txBody>
      </p:sp>
    </p:spTree>
    <p:extLst>
      <p:ext uri="{BB962C8B-B14F-4D97-AF65-F5344CB8AC3E}">
        <p14:creationId xmlns:p14="http://schemas.microsoft.com/office/powerpoint/2010/main" val="2817457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707EBC3-FF24-B647-891E-3290A6DD7E4A}" type="slidenum">
              <a:rPr lang="en-US"/>
              <a:pPr>
                <a:defRPr/>
              </a:pPr>
              <a:t>‹#›</a:t>
            </a:fld>
            <a:endParaRPr lang="en-US"/>
          </a:p>
        </p:txBody>
      </p:sp>
    </p:spTree>
    <p:extLst>
      <p:ext uri="{BB962C8B-B14F-4D97-AF65-F5344CB8AC3E}">
        <p14:creationId xmlns:p14="http://schemas.microsoft.com/office/powerpoint/2010/main" val="3428328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8AEC49-E116-EE49-B3AE-D788638EE82C}" type="slidenum">
              <a:rPr lang="en-US"/>
              <a:pPr>
                <a:defRPr/>
              </a:pPr>
              <a:t>‹#›</a:t>
            </a:fld>
            <a:endParaRPr lang="en-US"/>
          </a:p>
        </p:txBody>
      </p:sp>
    </p:spTree>
    <p:extLst>
      <p:ext uri="{BB962C8B-B14F-4D97-AF65-F5344CB8AC3E}">
        <p14:creationId xmlns:p14="http://schemas.microsoft.com/office/powerpoint/2010/main" val="23015807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pitchFamily="-105" charset="0"/>
                <a:ea typeface="ＭＳ Ｐゴシック" pitchFamily="-105" charset="-128"/>
                <a:cs typeface="ＭＳ Ｐゴシック" pitchFamily="-105"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pitchFamily="-105" charset="0"/>
                <a:ea typeface="ＭＳ Ｐゴシック" pitchFamily="-105" charset="-128"/>
                <a:cs typeface="ＭＳ Ｐゴシック" pitchFamily="-105"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29508E85-B94A-F049-8C3D-A669069BD34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2pPr>
      <a:lvl3pPr algn="ctr" rtl="0" eaLnBrk="0" fontAlgn="base" hangingPunct="0">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3pPr>
      <a:lvl4pPr algn="ctr" rtl="0" eaLnBrk="0" fontAlgn="base" hangingPunct="0">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4pPr>
      <a:lvl5pPr algn="ctr" rtl="0" eaLnBrk="0" fontAlgn="base" hangingPunct="0">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5pPr>
      <a:lvl6pPr marL="457200" algn="ctr" rtl="0" fontAlgn="base">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6pPr>
      <a:lvl7pPr marL="914400" algn="ctr" rtl="0" fontAlgn="base">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7pPr>
      <a:lvl8pPr marL="1371600" algn="ctr" rtl="0" fontAlgn="base">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8pPr>
      <a:lvl9pPr marL="1828800" algn="ctr" rtl="0" fontAlgn="base">
        <a:spcBef>
          <a:spcPct val="0"/>
        </a:spcBef>
        <a:spcAft>
          <a:spcPct val="0"/>
        </a:spcAft>
        <a:defRPr sz="4400">
          <a:solidFill>
            <a:schemeClr val="tx2"/>
          </a:solidFill>
          <a:latin typeface="Arial"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slatteryjp@si.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web.cbio.uct.ac.za/~darren/rdp.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28.xml.rels><?xml version="1.0" encoding="UTF-8" standalone="yes"?>
<Relationships xmlns="http://schemas.openxmlformats.org/package/2006/relationships"><Relationship Id="rId3" Type="http://schemas.openxmlformats.org/officeDocument/2006/relationships/hyperlink" Target="http://journals.plos.org/plosone/article?id=10.1371/journal.pone.0018093" TargetMode="External"/><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emf"/></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685800" y="2286000"/>
            <a:ext cx="7772400" cy="1143000"/>
          </a:xfrm>
        </p:spPr>
        <p:txBody>
          <a:bodyPr/>
          <a:lstStyle/>
          <a:p>
            <a:pPr eaLnBrk="1" hangingPunct="1"/>
            <a:r>
              <a:rPr lang="en-US">
                <a:latin typeface="Arial" charset="0"/>
                <a:ea typeface="ＭＳ Ｐゴシック" charset="0"/>
                <a:cs typeface="ＭＳ Ｐゴシック" charset="0"/>
              </a:rPr>
              <a:t>Alignments: Purpose, Assessment and Application</a:t>
            </a:r>
          </a:p>
        </p:txBody>
      </p:sp>
      <p:sp>
        <p:nvSpPr>
          <p:cNvPr id="14338" name="Rectangle 3"/>
          <p:cNvSpPr>
            <a:spLocks noGrp="1" noChangeArrowheads="1"/>
          </p:cNvSpPr>
          <p:nvPr>
            <p:ph type="subTitle" idx="1"/>
          </p:nvPr>
        </p:nvSpPr>
        <p:spPr>
          <a:xfrm>
            <a:off x="1447800" y="4648200"/>
            <a:ext cx="6400800" cy="1752600"/>
          </a:xfrm>
        </p:spPr>
        <p:txBody>
          <a:bodyPr/>
          <a:lstStyle/>
          <a:p>
            <a:pPr eaLnBrk="1" hangingPunct="1"/>
            <a:r>
              <a:rPr lang="en-US" sz="2000">
                <a:latin typeface="Arial" charset="0"/>
                <a:ea typeface="ＭＳ Ｐゴシック" charset="0"/>
                <a:cs typeface="ＭＳ Ｐゴシック" charset="0"/>
              </a:rPr>
              <a:t>Jill Pecon Slattery, Ph.D.</a:t>
            </a:r>
          </a:p>
          <a:p>
            <a:pPr eaLnBrk="1" hangingPunct="1"/>
            <a:r>
              <a:rPr lang="en-US" sz="2000">
                <a:latin typeface="Arial" charset="0"/>
                <a:ea typeface="ＭＳ Ｐゴシック" charset="0"/>
                <a:cs typeface="ＭＳ Ｐゴシック" charset="0"/>
                <a:hlinkClick r:id="rId2"/>
              </a:rPr>
              <a:t>slatteryjp@si.edu</a:t>
            </a:r>
            <a:endParaRPr lang="en-US" sz="2000">
              <a:latin typeface="Arial" charset="0"/>
              <a:ea typeface="ＭＳ Ｐゴシック" charset="0"/>
              <a:cs typeface="ＭＳ Ｐゴシック" charset="0"/>
            </a:endParaRPr>
          </a:p>
          <a:p>
            <a:pPr eaLnBrk="1" hangingPunct="1"/>
            <a:r>
              <a:rPr lang="en-US" sz="2000">
                <a:latin typeface="Arial" charset="0"/>
                <a:ea typeface="ＭＳ Ｐゴシック" charset="0"/>
                <a:cs typeface="ＭＳ Ｐゴシック" charset="0"/>
              </a:rPr>
              <a:t>www.cornerstonegenomics.com</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idx="4294967295"/>
          </p:nvPr>
        </p:nvSpPr>
        <p:spPr>
          <a:xfrm>
            <a:off x="685800" y="381000"/>
            <a:ext cx="7772400" cy="1143000"/>
          </a:xfrm>
        </p:spPr>
        <p:txBody>
          <a:bodyPr/>
          <a:lstStyle/>
          <a:p>
            <a:pPr eaLnBrk="1" hangingPunct="1"/>
            <a:r>
              <a:rPr lang="en-US" sz="3400">
                <a:latin typeface="Arial" charset="0"/>
                <a:ea typeface="ＭＳ Ｐゴシック" charset="0"/>
                <a:cs typeface="ＭＳ Ｐゴシック" charset="0"/>
              </a:rPr>
              <a:t>Multiple Alignment </a:t>
            </a:r>
          </a:p>
        </p:txBody>
      </p:sp>
      <p:sp>
        <p:nvSpPr>
          <p:cNvPr id="29698" name="Rectangle 3"/>
          <p:cNvSpPr>
            <a:spLocks noGrp="1" noChangeArrowheads="1"/>
          </p:cNvSpPr>
          <p:nvPr>
            <p:ph type="body" idx="4294967295"/>
          </p:nvPr>
        </p:nvSpPr>
        <p:spPr>
          <a:xfrm>
            <a:off x="0" y="1371600"/>
            <a:ext cx="9144000" cy="5029200"/>
          </a:xfrm>
        </p:spPr>
        <p:txBody>
          <a:bodyPr/>
          <a:lstStyle/>
          <a:p>
            <a:pPr marL="361950" indent="-361950" defTabSz="1016000" eaLnBrk="1" hangingPunct="1"/>
            <a:r>
              <a:rPr lang="en-US" sz="2500">
                <a:solidFill>
                  <a:schemeClr val="accent2"/>
                </a:solidFill>
                <a:latin typeface="Arial" charset="0"/>
                <a:ea typeface="ＭＳ Ｐゴシック" charset="0"/>
                <a:cs typeface="ＭＳ Ｐゴシック" charset="0"/>
              </a:rPr>
              <a:t>Problem:  True simultaneous alignment would be multi-dimensional and prohibitively computer intensive</a:t>
            </a:r>
          </a:p>
          <a:p>
            <a:pPr marL="361950" indent="-361950" defTabSz="1016000" eaLnBrk="1" hangingPunct="1"/>
            <a:endParaRPr lang="en-US" sz="2500">
              <a:latin typeface="Arial" charset="0"/>
              <a:ea typeface="ＭＳ Ｐゴシック" charset="0"/>
              <a:cs typeface="ＭＳ Ｐゴシック" charset="0"/>
            </a:endParaRPr>
          </a:p>
          <a:p>
            <a:pPr marL="361950" indent="-361950" defTabSz="1016000" eaLnBrk="1" hangingPunct="1"/>
            <a:r>
              <a:rPr lang="en-US" sz="2500">
                <a:solidFill>
                  <a:schemeClr val="accent2"/>
                </a:solidFill>
                <a:latin typeface="Arial" charset="0"/>
                <a:ea typeface="ＭＳ Ｐゴシック" charset="0"/>
                <a:cs typeface="ＭＳ Ｐゴシック" charset="0"/>
              </a:rPr>
              <a:t>Strategy:</a:t>
            </a:r>
            <a:r>
              <a:rPr lang="en-US" sz="2500">
                <a:latin typeface="Arial" charset="0"/>
                <a:ea typeface="ＭＳ Ｐゴシック" charset="0"/>
                <a:cs typeface="ＭＳ Ｐゴシック" charset="0"/>
              </a:rPr>
              <a:t>  </a:t>
            </a:r>
          </a:p>
          <a:p>
            <a:pPr marL="782638" lvl="1" indent="-300038" defTabSz="1016000" eaLnBrk="1" hangingPunct="1"/>
            <a:r>
              <a:rPr lang="en-US" sz="2100">
                <a:latin typeface="Arial" charset="0"/>
                <a:ea typeface="ＭＳ Ｐゴシック" charset="0"/>
              </a:rPr>
              <a:t>Series of pairwise alignments combined into multiple alignments.</a:t>
            </a:r>
          </a:p>
          <a:p>
            <a:pPr marL="782638" lvl="1" indent="-300038" defTabSz="1016000" eaLnBrk="1" hangingPunct="1"/>
            <a:r>
              <a:rPr lang="en-US" sz="2100">
                <a:latin typeface="Arial" charset="0"/>
                <a:ea typeface="ＭＳ Ｐゴシック" charset="0"/>
              </a:rPr>
              <a:t>Guide trees constructed for intermediate levels of addition and tested.</a:t>
            </a:r>
          </a:p>
          <a:p>
            <a:pPr marL="782638" lvl="1" indent="-300038" defTabSz="1016000" eaLnBrk="1" hangingPunct="1"/>
            <a:r>
              <a:rPr lang="en-US" sz="2100">
                <a:latin typeface="Arial" charset="0"/>
                <a:ea typeface="ＭＳ Ｐゴシック" charset="0"/>
              </a:rPr>
              <a:t>Different alignment programs use different ways of creating the final multiple sequence file using both global and local methods</a:t>
            </a:r>
          </a:p>
          <a:p>
            <a:pPr marL="782638" lvl="1" indent="-300038" defTabSz="1016000" eaLnBrk="1" hangingPunct="1"/>
            <a:r>
              <a:rPr lang="en-US" sz="2100">
                <a:latin typeface="Arial" charset="0"/>
                <a:ea typeface="ＭＳ Ｐゴシック" charset="0"/>
              </a:rPr>
              <a:t>Traditional approach uses a progressive alignment based on evolutionary relationships of sequences</a:t>
            </a:r>
          </a:p>
          <a:p>
            <a:pPr marL="782638" lvl="1" indent="-300038" defTabSz="1016000" eaLnBrk="1" hangingPunct="1"/>
            <a:r>
              <a:rPr lang="en-US" sz="2100">
                <a:latin typeface="Arial" charset="0"/>
                <a:ea typeface="ＭＳ Ｐゴシック" charset="0"/>
              </a:rPr>
              <a:t>Iterative alignment methods (MCMC) that also include biological features to help align ( e.g. circular genomes) </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sz="3400">
                <a:latin typeface="Arial" charset="0"/>
                <a:ea typeface="ＭＳ Ｐゴシック" charset="0"/>
                <a:cs typeface="ＭＳ Ｐゴシック" charset="0"/>
              </a:rPr>
              <a:t>Verification of Alignment</a:t>
            </a:r>
          </a:p>
        </p:txBody>
      </p:sp>
      <p:sp>
        <p:nvSpPr>
          <p:cNvPr id="31746" name="Rectangle 3"/>
          <p:cNvSpPr>
            <a:spLocks noGrp="1" noChangeArrowheads="1"/>
          </p:cNvSpPr>
          <p:nvPr>
            <p:ph type="body" idx="1"/>
          </p:nvPr>
        </p:nvSpPr>
        <p:spPr/>
        <p:txBody>
          <a:bodyPr/>
          <a:lstStyle/>
          <a:p>
            <a:pPr eaLnBrk="1" hangingPunct="1">
              <a:lnSpc>
                <a:spcPct val="90000"/>
              </a:lnSpc>
            </a:pPr>
            <a:r>
              <a:rPr lang="en-US" sz="2400" u="sng">
                <a:solidFill>
                  <a:schemeClr val="accent2"/>
                </a:solidFill>
                <a:latin typeface="Arial" charset="0"/>
                <a:ea typeface="ＭＳ Ｐゴシック" charset="0"/>
                <a:cs typeface="ＭＳ Ｐゴシック" charset="0"/>
              </a:rPr>
              <a:t>Critical</a:t>
            </a:r>
            <a:r>
              <a:rPr lang="en-US" sz="2400">
                <a:solidFill>
                  <a:schemeClr val="accent2"/>
                </a:solidFill>
                <a:latin typeface="Arial" charset="0"/>
                <a:ea typeface="ＭＳ Ｐゴシック" charset="0"/>
                <a:cs typeface="ＭＳ Ｐゴシック" charset="0"/>
              </a:rPr>
              <a:t> Assessment</a:t>
            </a:r>
            <a:endParaRPr lang="en-US" sz="2400">
              <a:latin typeface="Arial" charset="0"/>
              <a:ea typeface="ＭＳ Ｐゴシック" charset="0"/>
              <a:cs typeface="ＭＳ Ｐゴシック" charset="0"/>
            </a:endParaRPr>
          </a:p>
          <a:p>
            <a:pPr lvl="1" eaLnBrk="1" hangingPunct="1">
              <a:lnSpc>
                <a:spcPct val="90000"/>
              </a:lnSpc>
            </a:pPr>
            <a:r>
              <a:rPr lang="en-US" sz="2000" i="1">
                <a:latin typeface="Arial" charset="0"/>
                <a:ea typeface="ＭＳ Ｐゴシック" charset="0"/>
              </a:rPr>
              <a:t>A priori</a:t>
            </a:r>
            <a:r>
              <a:rPr lang="en-US" sz="2000">
                <a:latin typeface="Arial" charset="0"/>
                <a:ea typeface="ＭＳ Ｐゴシック" charset="0"/>
              </a:rPr>
              <a:t> knowledge about marker can help but is not essential</a:t>
            </a:r>
          </a:p>
          <a:p>
            <a:pPr lvl="1" eaLnBrk="1" hangingPunct="1">
              <a:lnSpc>
                <a:spcPct val="90000"/>
              </a:lnSpc>
            </a:pPr>
            <a:r>
              <a:rPr lang="ja-JP" altLang="en-US" sz="2000">
                <a:latin typeface="Arial" charset="0"/>
                <a:ea typeface="ＭＳ Ｐゴシック" charset="0"/>
              </a:rPr>
              <a:t>“</a:t>
            </a:r>
            <a:r>
              <a:rPr lang="en-US" altLang="ja-JP" sz="2000">
                <a:latin typeface="Arial" charset="0"/>
                <a:ea typeface="ＭＳ Ｐゴシック" charset="0"/>
              </a:rPr>
              <a:t> by eye</a:t>
            </a:r>
            <a:r>
              <a:rPr lang="ja-JP" altLang="en-US" sz="2000">
                <a:latin typeface="Arial" charset="0"/>
                <a:ea typeface="ＭＳ Ｐゴシック" charset="0"/>
              </a:rPr>
              <a:t>”</a:t>
            </a:r>
            <a:endParaRPr lang="en-US" altLang="ja-JP" sz="2000">
              <a:latin typeface="Arial" charset="0"/>
              <a:ea typeface="ＭＳ Ｐゴシック" charset="0"/>
            </a:endParaRPr>
          </a:p>
          <a:p>
            <a:pPr eaLnBrk="1" hangingPunct="1">
              <a:lnSpc>
                <a:spcPct val="90000"/>
              </a:lnSpc>
            </a:pPr>
            <a:r>
              <a:rPr lang="en-US" sz="2400">
                <a:solidFill>
                  <a:schemeClr val="accent2"/>
                </a:solidFill>
                <a:latin typeface="Arial" charset="0"/>
                <a:ea typeface="ＭＳ Ｐゴシック" charset="0"/>
                <a:cs typeface="ＭＳ Ｐゴシック" charset="0"/>
              </a:rPr>
              <a:t>Check insertion/deletions</a:t>
            </a:r>
            <a:endParaRPr lang="en-US" sz="2400">
              <a:latin typeface="Arial" charset="0"/>
              <a:ea typeface="ＭＳ Ｐゴシック" charset="0"/>
              <a:cs typeface="ＭＳ Ｐゴシック" charset="0"/>
            </a:endParaRPr>
          </a:p>
          <a:p>
            <a:pPr lvl="1" eaLnBrk="1" hangingPunct="1">
              <a:lnSpc>
                <a:spcPct val="90000"/>
              </a:lnSpc>
            </a:pPr>
            <a:r>
              <a:rPr lang="en-US" sz="2000">
                <a:latin typeface="Arial" charset="0"/>
                <a:ea typeface="ＭＳ Ｐゴシック" charset="0"/>
              </a:rPr>
              <a:t>Notorious problem motifs for alignment programs</a:t>
            </a:r>
          </a:p>
          <a:p>
            <a:pPr eaLnBrk="1" hangingPunct="1">
              <a:lnSpc>
                <a:spcPct val="90000"/>
              </a:lnSpc>
            </a:pPr>
            <a:r>
              <a:rPr lang="en-US" sz="2400">
                <a:solidFill>
                  <a:schemeClr val="accent2"/>
                </a:solidFill>
                <a:latin typeface="Arial" charset="0"/>
                <a:ea typeface="ＭＳ Ｐゴシック" charset="0"/>
                <a:cs typeface="ＭＳ Ｐゴシック" charset="0"/>
              </a:rPr>
              <a:t>Check divergent sequences</a:t>
            </a:r>
            <a:endParaRPr lang="en-US" sz="2400">
              <a:latin typeface="Arial" charset="0"/>
              <a:ea typeface="ＭＳ Ｐゴシック" charset="0"/>
              <a:cs typeface="ＭＳ Ｐゴシック" charset="0"/>
            </a:endParaRPr>
          </a:p>
          <a:p>
            <a:pPr lvl="1" eaLnBrk="1" hangingPunct="1">
              <a:lnSpc>
                <a:spcPct val="90000"/>
              </a:lnSpc>
            </a:pPr>
            <a:r>
              <a:rPr lang="ja-JP" altLang="en-US" sz="2000">
                <a:latin typeface="Arial" charset="0"/>
                <a:ea typeface="ＭＳ Ｐゴシック" charset="0"/>
              </a:rPr>
              <a:t>“</a:t>
            </a:r>
            <a:r>
              <a:rPr lang="en-US" altLang="ja-JP" sz="2000">
                <a:latin typeface="Arial" charset="0"/>
                <a:ea typeface="ＭＳ Ｐゴシック" charset="0"/>
              </a:rPr>
              <a:t>Stochastic</a:t>
            </a:r>
            <a:r>
              <a:rPr lang="ja-JP" altLang="en-US" sz="2000">
                <a:latin typeface="Arial" charset="0"/>
                <a:ea typeface="ＭＳ Ｐゴシック" charset="0"/>
              </a:rPr>
              <a:t>”</a:t>
            </a:r>
            <a:r>
              <a:rPr lang="en-US" altLang="ja-JP" sz="2000">
                <a:latin typeface="Arial" charset="0"/>
                <a:ea typeface="ＭＳ Ｐゴシック" charset="0"/>
              </a:rPr>
              <a:t> alignment if sequences are too divergent</a:t>
            </a:r>
          </a:p>
          <a:p>
            <a:pPr eaLnBrk="1" hangingPunct="1">
              <a:lnSpc>
                <a:spcPct val="90000"/>
              </a:lnSpc>
            </a:pPr>
            <a:r>
              <a:rPr lang="en-US" sz="2400">
                <a:solidFill>
                  <a:schemeClr val="accent2"/>
                </a:solidFill>
                <a:latin typeface="Arial" charset="0"/>
                <a:ea typeface="ＭＳ Ｐゴシック" charset="0"/>
                <a:cs typeface="ＭＳ Ｐゴシック" charset="0"/>
              </a:rPr>
              <a:t>Check if known structures ignored</a:t>
            </a:r>
            <a:endParaRPr lang="en-US" sz="2400">
              <a:latin typeface="Arial" charset="0"/>
              <a:ea typeface="ＭＳ Ｐゴシック" charset="0"/>
              <a:cs typeface="ＭＳ Ｐゴシック" charset="0"/>
            </a:endParaRPr>
          </a:p>
          <a:p>
            <a:pPr lvl="1" eaLnBrk="1" hangingPunct="1">
              <a:lnSpc>
                <a:spcPct val="90000"/>
              </a:lnSpc>
            </a:pPr>
            <a:r>
              <a:rPr lang="en-US" sz="2000">
                <a:latin typeface="Arial" charset="0"/>
                <a:ea typeface="ＭＳ Ｐゴシック" charset="0"/>
              </a:rPr>
              <a:t>Protein or RNA secondary structures</a:t>
            </a:r>
          </a:p>
          <a:p>
            <a:pPr eaLnBrk="1" hangingPunct="1">
              <a:lnSpc>
                <a:spcPct val="90000"/>
              </a:lnSpc>
            </a:pPr>
            <a:endParaRPr lang="en-US" sz="240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idx="4294967295"/>
          </p:nvPr>
        </p:nvSpPr>
        <p:spPr>
          <a:xfrm>
            <a:off x="685800" y="2433638"/>
            <a:ext cx="7770813" cy="1141412"/>
          </a:xfrm>
        </p:spPr>
        <p:txBody>
          <a:bodyPr/>
          <a:lstStyle/>
          <a:p>
            <a:pPr eaLnBrk="1" hangingPunct="1"/>
            <a:r>
              <a:rPr lang="en-US" sz="3400" b="1">
                <a:latin typeface="Arial" charset="0"/>
                <a:ea typeface="ＭＳ Ｐゴシック" charset="0"/>
                <a:cs typeface="ＭＳ Ｐゴシック" charset="0"/>
              </a:rPr>
              <a:t>Phylogenetic Consequences of Alignment:</a:t>
            </a:r>
            <a:br>
              <a:rPr lang="en-US" sz="3400" b="1">
                <a:latin typeface="Arial" charset="0"/>
                <a:ea typeface="ＭＳ Ｐゴシック" charset="0"/>
                <a:cs typeface="ＭＳ Ｐゴシック" charset="0"/>
              </a:rPr>
            </a:br>
            <a:r>
              <a:rPr lang="en-US" sz="3400" b="1">
                <a:latin typeface="Arial" charset="0"/>
                <a:ea typeface="ＭＳ Ｐゴシック" charset="0"/>
                <a:cs typeface="ＭＳ Ｐゴシック" charset="0"/>
              </a:rPr>
              <a:t>Nucleotide Data</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304800" y="533400"/>
            <a:ext cx="8839200" cy="1143000"/>
          </a:xfrm>
        </p:spPr>
        <p:txBody>
          <a:bodyPr/>
          <a:lstStyle/>
          <a:p>
            <a:pPr eaLnBrk="1" hangingPunct="1"/>
            <a:r>
              <a:rPr lang="en-US" sz="3200">
                <a:latin typeface="Arial" charset="0"/>
                <a:ea typeface="ＭＳ Ｐゴシック" charset="0"/>
                <a:cs typeface="ＭＳ Ｐゴシック" charset="0"/>
              </a:rPr>
              <a:t>Alignments 1: Transition:Transversion Bias</a:t>
            </a:r>
            <a:endParaRPr lang="en-US" sz="3200">
              <a:solidFill>
                <a:srgbClr val="99CCFF"/>
              </a:solidFill>
              <a:latin typeface="Arial" charset="0"/>
              <a:ea typeface="ＭＳ Ｐゴシック" charset="0"/>
              <a:cs typeface="ＭＳ Ｐゴシック" charset="0"/>
            </a:endParaRPr>
          </a:p>
        </p:txBody>
      </p:sp>
      <p:sp>
        <p:nvSpPr>
          <p:cNvPr id="34818" name="Rectangle 3"/>
          <p:cNvSpPr>
            <a:spLocks noGrp="1" noChangeArrowheads="1"/>
          </p:cNvSpPr>
          <p:nvPr>
            <p:ph type="body" idx="1"/>
          </p:nvPr>
        </p:nvSpPr>
        <p:spPr>
          <a:xfrm>
            <a:off x="685800" y="1981200"/>
            <a:ext cx="7772400" cy="1371600"/>
          </a:xfrm>
        </p:spPr>
        <p:txBody>
          <a:bodyPr/>
          <a:lstStyle/>
          <a:p>
            <a:pPr marL="361950" indent="-361950" defTabSz="1016000" eaLnBrk="1" hangingPunct="1">
              <a:lnSpc>
                <a:spcPct val="90000"/>
              </a:lnSpc>
            </a:pPr>
            <a:r>
              <a:rPr lang="en-US" sz="2800" b="1">
                <a:solidFill>
                  <a:schemeClr val="tx2"/>
                </a:solidFill>
                <a:latin typeface="Arial" charset="0"/>
                <a:ea typeface="ＭＳ Ｐゴシック" charset="0"/>
                <a:cs typeface="ＭＳ Ｐゴシック" charset="0"/>
              </a:rPr>
              <a:t>Nucleotides: A C G T</a:t>
            </a:r>
          </a:p>
          <a:p>
            <a:pPr marL="361950" indent="-361950" defTabSz="1016000" eaLnBrk="1" hangingPunct="1">
              <a:lnSpc>
                <a:spcPct val="90000"/>
              </a:lnSpc>
              <a:buFontTx/>
              <a:buNone/>
            </a:pPr>
            <a:r>
              <a:rPr lang="en-US" sz="2800" b="1">
                <a:solidFill>
                  <a:schemeClr val="tx2"/>
                </a:solidFill>
                <a:latin typeface="Arial" charset="0"/>
                <a:ea typeface="ＭＳ Ｐゴシック" charset="0"/>
                <a:cs typeface="ＭＳ Ｐゴシック" charset="0"/>
              </a:rPr>
              <a:t>	</a:t>
            </a:r>
            <a:r>
              <a:rPr lang="en-US" sz="2800" b="1">
                <a:solidFill>
                  <a:schemeClr val="accent2"/>
                </a:solidFill>
                <a:latin typeface="Arial" charset="0"/>
                <a:ea typeface="ＭＳ Ｐゴシック" charset="0"/>
                <a:cs typeface="ＭＳ Ｐゴシック" charset="0"/>
              </a:rPr>
              <a:t>A</a:t>
            </a:r>
            <a:r>
              <a:rPr lang="en-US" sz="2800" b="1">
                <a:solidFill>
                  <a:schemeClr val="tx2"/>
                </a:solidFill>
                <a:latin typeface="Arial" charset="0"/>
                <a:ea typeface="ＭＳ Ｐゴシック" charset="0"/>
                <a:cs typeface="ＭＳ Ｐゴシック" charset="0"/>
              </a:rPr>
              <a:t>denine and </a:t>
            </a:r>
            <a:r>
              <a:rPr lang="en-US" sz="2800" b="1">
                <a:solidFill>
                  <a:schemeClr val="accent2"/>
                </a:solidFill>
                <a:latin typeface="Arial" charset="0"/>
                <a:ea typeface="ＭＳ Ｐゴシック" charset="0"/>
                <a:cs typeface="ＭＳ Ｐゴシック" charset="0"/>
              </a:rPr>
              <a:t>G</a:t>
            </a:r>
            <a:r>
              <a:rPr lang="en-US" sz="2800" b="1">
                <a:solidFill>
                  <a:schemeClr val="tx2"/>
                </a:solidFill>
                <a:latin typeface="Arial" charset="0"/>
                <a:ea typeface="ＭＳ Ｐゴシック" charset="0"/>
                <a:cs typeface="ＭＳ Ｐゴシック" charset="0"/>
              </a:rPr>
              <a:t>uanine (</a:t>
            </a:r>
            <a:r>
              <a:rPr lang="en-US" sz="2800" b="1">
                <a:solidFill>
                  <a:schemeClr val="accent2"/>
                </a:solidFill>
                <a:latin typeface="Arial" charset="0"/>
                <a:ea typeface="ＭＳ Ｐゴシック" charset="0"/>
                <a:cs typeface="ＭＳ Ｐゴシック" charset="0"/>
              </a:rPr>
              <a:t>Purines</a:t>
            </a:r>
            <a:r>
              <a:rPr lang="en-US" sz="2800" b="1">
                <a:solidFill>
                  <a:schemeClr val="tx2"/>
                </a:solidFill>
                <a:latin typeface="Arial" charset="0"/>
                <a:ea typeface="ＭＳ Ｐゴシック" charset="0"/>
                <a:cs typeface="ＭＳ Ｐゴシック" charset="0"/>
              </a:rPr>
              <a:t>)</a:t>
            </a:r>
          </a:p>
          <a:p>
            <a:pPr marL="361950" indent="-361950" defTabSz="1016000" eaLnBrk="1" hangingPunct="1">
              <a:lnSpc>
                <a:spcPct val="90000"/>
              </a:lnSpc>
              <a:buFontTx/>
              <a:buNone/>
            </a:pPr>
            <a:r>
              <a:rPr lang="en-US" sz="2800" b="1">
                <a:solidFill>
                  <a:schemeClr val="tx2"/>
                </a:solidFill>
                <a:latin typeface="Arial" charset="0"/>
                <a:ea typeface="ＭＳ Ｐゴシック" charset="0"/>
                <a:cs typeface="ＭＳ Ｐゴシック" charset="0"/>
              </a:rPr>
              <a:t>	</a:t>
            </a:r>
            <a:r>
              <a:rPr lang="en-US" sz="2800" b="1">
                <a:solidFill>
                  <a:schemeClr val="folHlink"/>
                </a:solidFill>
                <a:latin typeface="Arial" charset="0"/>
                <a:ea typeface="ＭＳ Ｐゴシック" charset="0"/>
                <a:cs typeface="ＭＳ Ｐゴシック" charset="0"/>
              </a:rPr>
              <a:t>T</a:t>
            </a:r>
            <a:r>
              <a:rPr lang="en-US" sz="2800" b="1">
                <a:solidFill>
                  <a:schemeClr val="tx2"/>
                </a:solidFill>
                <a:latin typeface="Arial" charset="0"/>
                <a:ea typeface="ＭＳ Ｐゴシック" charset="0"/>
                <a:cs typeface="ＭＳ Ｐゴシック" charset="0"/>
              </a:rPr>
              <a:t>hymine  and </a:t>
            </a:r>
            <a:r>
              <a:rPr lang="en-US" sz="2800" b="1">
                <a:solidFill>
                  <a:schemeClr val="folHlink"/>
                </a:solidFill>
                <a:latin typeface="Arial" charset="0"/>
                <a:ea typeface="ＭＳ Ｐゴシック" charset="0"/>
                <a:cs typeface="ＭＳ Ｐゴシック" charset="0"/>
              </a:rPr>
              <a:t>C</a:t>
            </a:r>
            <a:r>
              <a:rPr lang="en-US" sz="2800" b="1">
                <a:solidFill>
                  <a:schemeClr val="tx2"/>
                </a:solidFill>
                <a:latin typeface="Arial" charset="0"/>
                <a:ea typeface="ＭＳ Ｐゴシック" charset="0"/>
                <a:cs typeface="ＭＳ Ｐゴシック" charset="0"/>
              </a:rPr>
              <a:t>ytosine (</a:t>
            </a:r>
            <a:r>
              <a:rPr lang="en-US" sz="2800" b="1">
                <a:solidFill>
                  <a:schemeClr val="folHlink"/>
                </a:solidFill>
                <a:latin typeface="Arial" charset="0"/>
                <a:ea typeface="ＭＳ Ｐゴシック" charset="0"/>
                <a:cs typeface="ＭＳ Ｐゴシック" charset="0"/>
              </a:rPr>
              <a:t>Pyrimidines</a:t>
            </a:r>
            <a:r>
              <a:rPr lang="en-US" sz="2800" b="1">
                <a:solidFill>
                  <a:schemeClr val="tx2"/>
                </a:solidFill>
                <a:latin typeface="Arial" charset="0"/>
                <a:ea typeface="ＭＳ Ｐゴシック" charset="0"/>
                <a:cs typeface="ＭＳ Ｐゴシック" charset="0"/>
              </a:rPr>
              <a:t>)</a:t>
            </a:r>
            <a:endParaRPr lang="en-US" sz="2800" b="1">
              <a:solidFill>
                <a:srgbClr val="99CCFF"/>
              </a:solidFill>
              <a:latin typeface="Arial" charset="0"/>
              <a:ea typeface="ＭＳ Ｐゴシック" charset="0"/>
              <a:cs typeface="ＭＳ Ｐゴシック" charset="0"/>
            </a:endParaRPr>
          </a:p>
          <a:p>
            <a:pPr marL="361950" indent="-361950" defTabSz="1016000" eaLnBrk="1" hangingPunct="1">
              <a:lnSpc>
                <a:spcPct val="90000"/>
              </a:lnSpc>
              <a:buFontTx/>
              <a:buNone/>
            </a:pPr>
            <a:endParaRPr lang="en-US" sz="2800" b="1">
              <a:solidFill>
                <a:srgbClr val="99CCFF"/>
              </a:solidFill>
              <a:latin typeface="Arial" charset="0"/>
              <a:ea typeface="ＭＳ Ｐゴシック" charset="0"/>
              <a:cs typeface="ＭＳ Ｐゴシック" charset="0"/>
            </a:endParaRPr>
          </a:p>
          <a:p>
            <a:pPr marL="361950" indent="-361950" defTabSz="1016000" eaLnBrk="1" hangingPunct="1">
              <a:lnSpc>
                <a:spcPct val="90000"/>
              </a:lnSpc>
              <a:buFontTx/>
              <a:buNone/>
            </a:pPr>
            <a:endParaRPr lang="en-US" sz="2800" b="1">
              <a:solidFill>
                <a:srgbClr val="99CCFF"/>
              </a:solidFill>
              <a:latin typeface="Arial" charset="0"/>
              <a:ea typeface="ＭＳ Ｐゴシック" charset="0"/>
              <a:cs typeface="ＭＳ Ｐゴシック" charset="0"/>
            </a:endParaRPr>
          </a:p>
          <a:p>
            <a:pPr marL="361950" indent="-361950" defTabSz="1016000" eaLnBrk="1" hangingPunct="1">
              <a:lnSpc>
                <a:spcPct val="90000"/>
              </a:lnSpc>
              <a:buFontTx/>
              <a:buNone/>
            </a:pPr>
            <a:r>
              <a:rPr lang="en-US" sz="2800" b="1">
                <a:solidFill>
                  <a:srgbClr val="99CCFF"/>
                </a:solidFill>
                <a:latin typeface="Arial" charset="0"/>
                <a:ea typeface="ＭＳ Ｐゴシック" charset="0"/>
                <a:cs typeface="ＭＳ Ｐゴシック" charset="0"/>
              </a:rPr>
              <a:t>			</a:t>
            </a:r>
          </a:p>
        </p:txBody>
      </p:sp>
      <p:grpSp>
        <p:nvGrpSpPr>
          <p:cNvPr id="34819" name="Group 10"/>
          <p:cNvGrpSpPr>
            <a:grpSpLocks/>
          </p:cNvGrpSpPr>
          <p:nvPr/>
        </p:nvGrpSpPr>
        <p:grpSpPr bwMode="auto">
          <a:xfrm>
            <a:off x="3048000" y="4419600"/>
            <a:ext cx="2625725" cy="1524000"/>
            <a:chOff x="1920" y="2448"/>
            <a:chExt cx="1654" cy="960"/>
          </a:xfrm>
        </p:grpSpPr>
        <p:sp>
          <p:nvSpPr>
            <p:cNvPr id="34831" name="Line 4"/>
            <p:cNvSpPr>
              <a:spLocks noChangeShapeType="1"/>
            </p:cNvSpPr>
            <p:nvPr/>
          </p:nvSpPr>
          <p:spPr bwMode="auto">
            <a:xfrm>
              <a:off x="1920" y="2448"/>
              <a:ext cx="1584" cy="912"/>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4832" name="Line 5"/>
            <p:cNvSpPr>
              <a:spLocks noChangeShapeType="1"/>
            </p:cNvSpPr>
            <p:nvPr/>
          </p:nvSpPr>
          <p:spPr bwMode="auto">
            <a:xfrm flipV="1">
              <a:off x="1968" y="2448"/>
              <a:ext cx="1606" cy="96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grpSp>
      <p:grpSp>
        <p:nvGrpSpPr>
          <p:cNvPr id="34820" name="Group 11"/>
          <p:cNvGrpSpPr>
            <a:grpSpLocks/>
          </p:cNvGrpSpPr>
          <p:nvPr/>
        </p:nvGrpSpPr>
        <p:grpSpPr bwMode="auto">
          <a:xfrm>
            <a:off x="3048000" y="4343400"/>
            <a:ext cx="2763838" cy="1676400"/>
            <a:chOff x="1920" y="2400"/>
            <a:chExt cx="1741" cy="1056"/>
          </a:xfrm>
        </p:grpSpPr>
        <p:sp>
          <p:nvSpPr>
            <p:cNvPr id="34827" name="Line 6"/>
            <p:cNvSpPr>
              <a:spLocks noChangeShapeType="1"/>
            </p:cNvSpPr>
            <p:nvPr/>
          </p:nvSpPr>
          <p:spPr bwMode="auto">
            <a:xfrm>
              <a:off x="1920" y="2544"/>
              <a:ext cx="0" cy="884"/>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4828" name="Line 7"/>
            <p:cNvSpPr>
              <a:spLocks noChangeShapeType="1"/>
            </p:cNvSpPr>
            <p:nvPr/>
          </p:nvSpPr>
          <p:spPr bwMode="auto">
            <a:xfrm flipV="1">
              <a:off x="3648" y="2496"/>
              <a:ext cx="0" cy="856"/>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4829" name="Line 8"/>
            <p:cNvSpPr>
              <a:spLocks noChangeShapeType="1"/>
            </p:cNvSpPr>
            <p:nvPr/>
          </p:nvSpPr>
          <p:spPr bwMode="auto">
            <a:xfrm>
              <a:off x="2016" y="2400"/>
              <a:ext cx="1645" cy="0"/>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4830" name="Line 9"/>
            <p:cNvSpPr>
              <a:spLocks noChangeShapeType="1"/>
            </p:cNvSpPr>
            <p:nvPr/>
          </p:nvSpPr>
          <p:spPr bwMode="auto">
            <a:xfrm flipH="1">
              <a:off x="2064" y="3456"/>
              <a:ext cx="1546" cy="0"/>
            </a:xfrm>
            <a:prstGeom prst="line">
              <a:avLst/>
            </a:prstGeom>
            <a:noFill/>
            <a:ln w="38100">
              <a:solidFill>
                <a:schemeClr val="accent2"/>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34821" name="Text Box 14"/>
          <p:cNvSpPr txBox="1">
            <a:spLocks noChangeArrowheads="1"/>
          </p:cNvSpPr>
          <p:nvPr/>
        </p:nvSpPr>
        <p:spPr bwMode="auto">
          <a:xfrm>
            <a:off x="2879725" y="60594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a:p>
        </p:txBody>
      </p:sp>
      <p:grpSp>
        <p:nvGrpSpPr>
          <p:cNvPr id="34822" name="Group 18"/>
          <p:cNvGrpSpPr>
            <a:grpSpLocks/>
          </p:cNvGrpSpPr>
          <p:nvPr/>
        </p:nvGrpSpPr>
        <p:grpSpPr bwMode="auto">
          <a:xfrm>
            <a:off x="2651125" y="3925888"/>
            <a:ext cx="3621088" cy="2514600"/>
            <a:chOff x="1670" y="2473"/>
            <a:chExt cx="2281" cy="1584"/>
          </a:xfrm>
        </p:grpSpPr>
        <p:sp>
          <p:nvSpPr>
            <p:cNvPr id="34823" name="Text Box 12"/>
            <p:cNvSpPr txBox="1">
              <a:spLocks noChangeArrowheads="1"/>
            </p:cNvSpPr>
            <p:nvPr/>
          </p:nvSpPr>
          <p:spPr bwMode="auto">
            <a:xfrm>
              <a:off x="1670" y="247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A</a:t>
              </a:r>
            </a:p>
          </p:txBody>
        </p:sp>
        <p:sp>
          <p:nvSpPr>
            <p:cNvPr id="34824" name="Text Box 13"/>
            <p:cNvSpPr txBox="1">
              <a:spLocks noChangeArrowheads="1"/>
            </p:cNvSpPr>
            <p:nvPr/>
          </p:nvSpPr>
          <p:spPr bwMode="auto">
            <a:xfrm>
              <a:off x="3696" y="247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C</a:t>
              </a:r>
            </a:p>
          </p:txBody>
        </p:sp>
        <p:sp>
          <p:nvSpPr>
            <p:cNvPr id="34825" name="Text Box 15"/>
            <p:cNvSpPr txBox="1">
              <a:spLocks noChangeArrowheads="1"/>
            </p:cNvSpPr>
            <p:nvPr/>
          </p:nvSpPr>
          <p:spPr bwMode="auto">
            <a:xfrm>
              <a:off x="3686" y="3769"/>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G</a:t>
              </a:r>
            </a:p>
          </p:txBody>
        </p:sp>
        <p:sp>
          <p:nvSpPr>
            <p:cNvPr id="34826" name="Text Box 16"/>
            <p:cNvSpPr txBox="1">
              <a:spLocks noChangeArrowheads="1"/>
            </p:cNvSpPr>
            <p:nvPr/>
          </p:nvSpPr>
          <p:spPr bwMode="auto">
            <a:xfrm>
              <a:off x="1670" y="3769"/>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a:t>
              </a:r>
            </a:p>
          </p:txBody>
        </p:sp>
      </p:gr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228600" y="609600"/>
            <a:ext cx="8686800" cy="1143000"/>
          </a:xfrm>
        </p:spPr>
        <p:txBody>
          <a:bodyPr/>
          <a:lstStyle/>
          <a:p>
            <a:pPr eaLnBrk="1" hangingPunct="1"/>
            <a:r>
              <a:rPr lang="en-US" sz="3400" b="1">
                <a:solidFill>
                  <a:srgbClr val="000000"/>
                </a:solidFill>
                <a:latin typeface="Arial" charset="0"/>
                <a:ea typeface="ＭＳ Ｐゴシック" charset="0"/>
                <a:cs typeface="ＭＳ Ｐゴシック" charset="0"/>
              </a:rPr>
              <a:t>Alignments 2: Among Site Rate Variation</a:t>
            </a:r>
            <a:endParaRPr lang="en-US" sz="3400">
              <a:latin typeface="Arial" charset="0"/>
              <a:ea typeface="ＭＳ Ｐゴシック" charset="0"/>
              <a:cs typeface="ＭＳ Ｐゴシック" charset="0"/>
            </a:endParaRPr>
          </a:p>
        </p:txBody>
      </p:sp>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8" y="1663700"/>
            <a:ext cx="8810625"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1588" y="1905000"/>
            <a:ext cx="89916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782638" lvl="1" indent="-300038" defTabSz="1016000" eaLnBrk="1" hangingPunct="1">
              <a:lnSpc>
                <a:spcPct val="90000"/>
              </a:lnSpc>
            </a:pPr>
            <a:r>
              <a:rPr lang="en-US"/>
              <a:t>					</a:t>
            </a:r>
            <a:r>
              <a:rPr lang="en-US" u="sng"/>
              <a:t>A	C	G	T</a:t>
            </a:r>
          </a:p>
          <a:p>
            <a:pPr marL="782638" lvl="1" indent="-300038" defTabSz="1016000" eaLnBrk="1" hangingPunct="1">
              <a:lnSpc>
                <a:spcPct val="90000"/>
              </a:lnSpc>
            </a:pPr>
            <a:r>
              <a:rPr lang="en-US" b="1"/>
              <a:t>GENOMIC REGION</a:t>
            </a:r>
          </a:p>
          <a:p>
            <a:pPr marL="782638" lvl="1" indent="-300038" defTabSz="1016000" eaLnBrk="1" hangingPunct="1">
              <a:lnSpc>
                <a:spcPct val="90000"/>
              </a:lnSpc>
            </a:pPr>
            <a:endParaRPr lang="en-US"/>
          </a:p>
          <a:p>
            <a:pPr marL="782638" lvl="1" indent="-300038" defTabSz="1016000" eaLnBrk="1" hangingPunct="1">
              <a:lnSpc>
                <a:spcPct val="90000"/>
              </a:lnSpc>
            </a:pPr>
            <a:r>
              <a:rPr lang="en-US"/>
              <a:t>ZFY INTRON		30.6	13.6	17.6	38.2</a:t>
            </a:r>
          </a:p>
          <a:p>
            <a:pPr marL="782638" lvl="1" indent="-300038" defTabSz="1016000" eaLnBrk="1" hangingPunct="1">
              <a:lnSpc>
                <a:spcPct val="90000"/>
              </a:lnSpc>
            </a:pPr>
            <a:endParaRPr lang="en-US"/>
          </a:p>
          <a:p>
            <a:pPr marL="782638" lvl="1" indent="-300038" defTabSz="1016000" eaLnBrk="1" hangingPunct="1">
              <a:lnSpc>
                <a:spcPct val="90000"/>
              </a:lnSpc>
            </a:pPr>
            <a:r>
              <a:rPr lang="en-US"/>
              <a:t>ZFY EXON			32.3	22.6	22.1	23.0</a:t>
            </a:r>
          </a:p>
          <a:p>
            <a:pPr marL="782638" lvl="1" indent="-300038" defTabSz="1016000" eaLnBrk="1" hangingPunct="1">
              <a:lnSpc>
                <a:spcPct val="90000"/>
              </a:lnSpc>
            </a:pPr>
            <a:endParaRPr lang="en-US"/>
          </a:p>
          <a:p>
            <a:pPr marL="782638" lvl="1" indent="-300038" defTabSz="1016000" eaLnBrk="1" hangingPunct="1">
              <a:lnSpc>
                <a:spcPct val="90000"/>
              </a:lnSpc>
            </a:pPr>
            <a:r>
              <a:rPr lang="en-US"/>
              <a:t>LENTIVIRUS </a:t>
            </a:r>
            <a:r>
              <a:rPr lang="en-US" i="1"/>
              <a:t>POL</a:t>
            </a:r>
            <a:r>
              <a:rPr lang="en-US"/>
              <a:t> GENE	42.4	12.8	19.8	24.9</a:t>
            </a:r>
          </a:p>
          <a:p>
            <a:pPr marL="782638" lvl="1" indent="-300038" defTabSz="1016000" eaLnBrk="1" hangingPunct="1">
              <a:lnSpc>
                <a:spcPct val="90000"/>
              </a:lnSpc>
            </a:pPr>
            <a:endParaRPr lang="en-US"/>
          </a:p>
          <a:p>
            <a:pPr marL="782638" lvl="1" indent="-300038" defTabSz="1016000" eaLnBrk="1" hangingPunct="1">
              <a:lnSpc>
                <a:spcPct val="90000"/>
              </a:lnSpc>
            </a:pPr>
            <a:r>
              <a:rPr lang="en-US"/>
              <a:t>LENTIVIRUS LTR		28.9	18.8	23.4	28.7</a:t>
            </a:r>
          </a:p>
        </p:txBody>
      </p:sp>
      <p:sp>
        <p:nvSpPr>
          <p:cNvPr id="38914" name="Rectangle 2"/>
          <p:cNvSpPr>
            <a:spLocks noChangeArrowheads="1"/>
          </p:cNvSpPr>
          <p:nvPr/>
        </p:nvSpPr>
        <p:spPr bwMode="auto">
          <a:xfrm>
            <a:off x="609600" y="22860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a:t>Alignments 3:  Nucleotide Frequency Bias</a:t>
            </a:r>
          </a:p>
        </p:txBody>
      </p:sp>
      <p:sp>
        <p:nvSpPr>
          <p:cNvPr id="38915" name="Rectangle 3"/>
          <p:cNvSpPr>
            <a:spLocks noChangeArrowheads="1"/>
          </p:cNvSpPr>
          <p:nvPr/>
        </p:nvSpPr>
        <p:spPr bwMode="auto">
          <a:xfrm>
            <a:off x="3962400" y="1143000"/>
            <a:ext cx="3890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000000"/>
                </a:solidFill>
              </a:rPr>
              <a:t>EMPIRICAL FREQUENCY</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idx="4294967295"/>
          </p:nvPr>
        </p:nvSpPr>
        <p:spPr>
          <a:xfrm>
            <a:off x="685800" y="0"/>
            <a:ext cx="7770813" cy="1141413"/>
          </a:xfrm>
        </p:spPr>
        <p:txBody>
          <a:bodyPr/>
          <a:lstStyle/>
          <a:p>
            <a:pPr eaLnBrk="1" hangingPunct="1"/>
            <a:r>
              <a:rPr lang="en-US" sz="3100">
                <a:latin typeface="Arial" charset="0"/>
                <a:ea typeface="ＭＳ Ｐゴシック" charset="0"/>
                <a:cs typeface="ＭＳ Ｐゴシック" charset="0"/>
              </a:rPr>
              <a:t>Alignment 4: Coding Regions</a:t>
            </a:r>
          </a:p>
        </p:txBody>
      </p:sp>
      <p:sp>
        <p:nvSpPr>
          <p:cNvPr id="40962" name="Rectangle 3"/>
          <p:cNvSpPr>
            <a:spLocks noGrp="1" noChangeArrowheads="1"/>
          </p:cNvSpPr>
          <p:nvPr>
            <p:ph type="body" idx="4294967295"/>
          </p:nvPr>
        </p:nvSpPr>
        <p:spPr>
          <a:xfrm>
            <a:off x="0" y="1143000"/>
            <a:ext cx="9144000" cy="5473700"/>
          </a:xfrm>
        </p:spPr>
        <p:txBody>
          <a:bodyPr/>
          <a:lstStyle/>
          <a:p>
            <a:pPr marL="361950" indent="-361950" defTabSz="1016000" eaLnBrk="1" hangingPunct="1">
              <a:lnSpc>
                <a:spcPct val="90000"/>
              </a:lnSpc>
            </a:pPr>
            <a:r>
              <a:rPr lang="en-US" sz="2400" b="1">
                <a:solidFill>
                  <a:schemeClr val="accent2"/>
                </a:solidFill>
                <a:latin typeface="Arial" charset="0"/>
                <a:ea typeface="ＭＳ Ｐゴシック" charset="0"/>
                <a:cs typeface="ＭＳ Ｐゴシック" charset="0"/>
              </a:rPr>
              <a:t>Codon Triplet: 1</a:t>
            </a:r>
            <a:r>
              <a:rPr lang="en-US" sz="2400" b="1" baseline="30000">
                <a:solidFill>
                  <a:schemeClr val="accent2"/>
                </a:solidFill>
                <a:latin typeface="Arial" charset="0"/>
                <a:ea typeface="ＭＳ Ｐゴシック" charset="0"/>
                <a:cs typeface="ＭＳ Ｐゴシック" charset="0"/>
              </a:rPr>
              <a:t>st</a:t>
            </a:r>
            <a:r>
              <a:rPr lang="en-US" sz="2400" b="1">
                <a:solidFill>
                  <a:schemeClr val="accent2"/>
                </a:solidFill>
                <a:latin typeface="Arial" charset="0"/>
                <a:ea typeface="ＭＳ Ｐゴシック" charset="0"/>
                <a:cs typeface="ＭＳ Ｐゴシック" charset="0"/>
              </a:rPr>
              <a:t>, 2</a:t>
            </a:r>
            <a:r>
              <a:rPr lang="en-US" sz="2400" b="1" baseline="30000">
                <a:solidFill>
                  <a:schemeClr val="accent2"/>
                </a:solidFill>
                <a:latin typeface="Arial" charset="0"/>
                <a:ea typeface="ＭＳ Ｐゴシック" charset="0"/>
                <a:cs typeface="ＭＳ Ｐゴシック" charset="0"/>
              </a:rPr>
              <a:t>nd</a:t>
            </a:r>
            <a:r>
              <a:rPr lang="en-US" sz="2400" b="1">
                <a:solidFill>
                  <a:schemeClr val="accent2"/>
                </a:solidFill>
                <a:latin typeface="Arial" charset="0"/>
                <a:ea typeface="ＭＳ Ｐゴシック" charset="0"/>
                <a:cs typeface="ＭＳ Ｐゴシック" charset="0"/>
              </a:rPr>
              <a:t>, 3</a:t>
            </a:r>
            <a:r>
              <a:rPr lang="en-US" sz="2400" b="1" baseline="30000">
                <a:solidFill>
                  <a:schemeClr val="accent2"/>
                </a:solidFill>
                <a:latin typeface="Arial" charset="0"/>
                <a:ea typeface="ＭＳ Ｐゴシック" charset="0"/>
                <a:cs typeface="ＭＳ Ｐゴシック" charset="0"/>
              </a:rPr>
              <a:t>rd</a:t>
            </a:r>
            <a:r>
              <a:rPr lang="en-US" sz="2400" b="1">
                <a:solidFill>
                  <a:schemeClr val="accent2"/>
                </a:solidFill>
                <a:latin typeface="Arial" charset="0"/>
                <a:ea typeface="ＭＳ Ｐゴシック" charset="0"/>
                <a:cs typeface="ＭＳ Ｐゴシック" charset="0"/>
              </a:rPr>
              <a:t> Positions</a:t>
            </a:r>
            <a:endParaRPr lang="en-US" sz="2400" b="1">
              <a:latin typeface="Arial" charset="0"/>
              <a:ea typeface="ＭＳ Ｐゴシック" charset="0"/>
              <a:cs typeface="ＭＳ Ｐゴシック" charset="0"/>
            </a:endParaRPr>
          </a:p>
          <a:p>
            <a:pPr marL="782638" lvl="1" indent="-300038" defTabSz="1016000" eaLnBrk="1" hangingPunct="1">
              <a:lnSpc>
                <a:spcPct val="90000"/>
              </a:lnSpc>
            </a:pPr>
            <a:r>
              <a:rPr lang="en-US" sz="1700" b="1">
                <a:latin typeface="Arial" charset="0"/>
                <a:ea typeface="ＭＳ Ｐゴシック" charset="0"/>
              </a:rPr>
              <a:t>Synonymous (dS) and Nonsynonymous (dN) Substitutions</a:t>
            </a:r>
            <a:endParaRPr lang="en-US" sz="2400" b="1">
              <a:latin typeface="Arial" charset="0"/>
              <a:ea typeface="ＭＳ Ｐゴシック" charset="0"/>
            </a:endParaRPr>
          </a:p>
          <a:p>
            <a:pPr marL="1204913" lvl="2" indent="-241300" defTabSz="1016000" eaLnBrk="1" hangingPunct="1">
              <a:lnSpc>
                <a:spcPct val="90000"/>
              </a:lnSpc>
            </a:pPr>
            <a:r>
              <a:rPr lang="en-US" sz="1600" b="1">
                <a:latin typeface="Arial" charset="0"/>
                <a:ea typeface="ＭＳ Ｐゴシック" charset="0"/>
              </a:rPr>
              <a:t>Non-degenerate (2</a:t>
            </a:r>
            <a:r>
              <a:rPr lang="en-US" sz="1600" b="1" baseline="30000">
                <a:latin typeface="Arial" charset="0"/>
                <a:ea typeface="ＭＳ Ｐゴシック" charset="0"/>
              </a:rPr>
              <a:t>nd</a:t>
            </a:r>
            <a:r>
              <a:rPr lang="en-US" sz="1600" b="1">
                <a:latin typeface="Arial" charset="0"/>
                <a:ea typeface="ＭＳ Ｐゴシック" charset="0"/>
              </a:rPr>
              <a:t> position): all encode nonsynonymous (amino acid altering) substitutions</a:t>
            </a:r>
          </a:p>
          <a:p>
            <a:pPr marL="1204913" lvl="2" indent="-241300" defTabSz="1016000" eaLnBrk="1" hangingPunct="1">
              <a:lnSpc>
                <a:spcPct val="90000"/>
              </a:lnSpc>
            </a:pPr>
            <a:r>
              <a:rPr lang="en-US" sz="1600" b="1">
                <a:latin typeface="Arial" charset="0"/>
                <a:ea typeface="ＭＳ Ｐゴシック" charset="0"/>
              </a:rPr>
              <a:t>Two-fold degenerate (1</a:t>
            </a:r>
            <a:r>
              <a:rPr lang="en-US" sz="1600" b="1" baseline="30000">
                <a:latin typeface="Arial" charset="0"/>
                <a:ea typeface="ＭＳ Ｐゴシック" charset="0"/>
              </a:rPr>
              <a:t>st</a:t>
            </a:r>
            <a:r>
              <a:rPr lang="en-US" sz="1600" b="1">
                <a:latin typeface="Arial" charset="0"/>
                <a:ea typeface="ＭＳ Ｐゴシック" charset="0"/>
              </a:rPr>
              <a:t> position): both nonsynonymous and synonymous substitutions</a:t>
            </a:r>
          </a:p>
          <a:p>
            <a:pPr marL="1204913" lvl="2" indent="-241300" defTabSz="1016000" eaLnBrk="1" hangingPunct="1">
              <a:lnSpc>
                <a:spcPct val="90000"/>
              </a:lnSpc>
            </a:pPr>
            <a:r>
              <a:rPr lang="en-US" sz="1600" b="1">
                <a:latin typeface="Arial" charset="0"/>
                <a:ea typeface="ＭＳ Ｐゴシック" charset="0"/>
              </a:rPr>
              <a:t>Four-fold (3</a:t>
            </a:r>
            <a:r>
              <a:rPr lang="en-US" sz="1600" b="1" baseline="30000">
                <a:latin typeface="Arial" charset="0"/>
                <a:ea typeface="ＭＳ Ｐゴシック" charset="0"/>
              </a:rPr>
              <a:t>rd</a:t>
            </a:r>
            <a:r>
              <a:rPr lang="en-US" sz="1600" b="1">
                <a:latin typeface="Arial" charset="0"/>
                <a:ea typeface="ＭＳ Ｐゴシック" charset="0"/>
              </a:rPr>
              <a:t> position): all synonymous</a:t>
            </a:r>
          </a:p>
          <a:p>
            <a:pPr marL="361950" indent="-361950" defTabSz="1016000" eaLnBrk="1" hangingPunct="1">
              <a:lnSpc>
                <a:spcPct val="90000"/>
              </a:lnSpc>
            </a:pPr>
            <a:r>
              <a:rPr lang="en-US" sz="2400" b="1">
                <a:solidFill>
                  <a:schemeClr val="accent2"/>
                </a:solidFill>
                <a:latin typeface="Arial" charset="0"/>
                <a:ea typeface="ＭＳ Ｐゴシック" charset="0"/>
                <a:cs typeface="ＭＳ Ｐゴシック" charset="0"/>
              </a:rPr>
              <a:t>Selection</a:t>
            </a:r>
          </a:p>
          <a:p>
            <a:pPr marL="782638" lvl="1" indent="-300038" defTabSz="1016000" eaLnBrk="1" hangingPunct="1">
              <a:lnSpc>
                <a:spcPct val="90000"/>
              </a:lnSpc>
            </a:pPr>
            <a:r>
              <a:rPr lang="en-US" sz="1700" b="1">
                <a:latin typeface="Arial" charset="0"/>
                <a:ea typeface="ＭＳ Ｐゴシック" charset="0"/>
              </a:rPr>
              <a:t>Non-neutral marker</a:t>
            </a:r>
          </a:p>
          <a:p>
            <a:pPr marL="1204913" lvl="2" indent="-241300" defTabSz="1016000" eaLnBrk="1" hangingPunct="1">
              <a:lnSpc>
                <a:spcPct val="90000"/>
              </a:lnSpc>
            </a:pPr>
            <a:r>
              <a:rPr lang="en-US" sz="1500" b="1">
                <a:latin typeface="Arial" charset="0"/>
                <a:ea typeface="ＭＳ Ｐゴシック" charset="0"/>
              </a:rPr>
              <a:t>dN/dS = </a:t>
            </a:r>
            <a:r>
              <a:rPr lang="en-US" sz="1500" b="1">
                <a:latin typeface="Symbol" charset="0"/>
                <a:ea typeface="ＭＳ Ｐゴシック" charset="0"/>
              </a:rPr>
              <a:t></a:t>
            </a:r>
          </a:p>
          <a:p>
            <a:pPr marL="1204913" lvl="2" indent="-241300" defTabSz="1016000" eaLnBrk="1" hangingPunct="1">
              <a:lnSpc>
                <a:spcPct val="90000"/>
              </a:lnSpc>
            </a:pPr>
            <a:r>
              <a:rPr lang="en-US" sz="1500" b="1">
                <a:latin typeface="Symbol" charset="0"/>
                <a:ea typeface="ＭＳ Ｐゴシック" charset="0"/>
              </a:rPr>
              <a:t></a:t>
            </a:r>
            <a:r>
              <a:rPr lang="en-US" sz="1500" b="1">
                <a:latin typeface="Arial" charset="0"/>
                <a:ea typeface="ＭＳ Ｐゴシック" charset="0"/>
              </a:rPr>
              <a:t>	Neutral evolution</a:t>
            </a:r>
            <a:r>
              <a:rPr lang="en-US" sz="1500" b="1">
                <a:latin typeface="Symbol" charset="0"/>
                <a:ea typeface="ＭＳ Ｐゴシック" charset="0"/>
              </a:rPr>
              <a:t>	</a:t>
            </a:r>
          </a:p>
          <a:p>
            <a:pPr marL="1204913" lvl="2" indent="-241300" defTabSz="1016000" eaLnBrk="1" hangingPunct="1">
              <a:lnSpc>
                <a:spcPct val="90000"/>
              </a:lnSpc>
            </a:pPr>
            <a:r>
              <a:rPr lang="en-US" sz="1500" b="1">
                <a:latin typeface="Symbol" charset="0"/>
                <a:ea typeface="ＭＳ Ｐゴシック" charset="0"/>
              </a:rPr>
              <a:t></a:t>
            </a:r>
            <a:r>
              <a:rPr lang="en-US" sz="1500" b="1">
                <a:latin typeface="Arial" charset="0"/>
                <a:ea typeface="ＭＳ Ｐゴシック" charset="0"/>
              </a:rPr>
              <a:t> &lt; 1	Purifying selection to maintain function</a:t>
            </a:r>
          </a:p>
          <a:p>
            <a:pPr marL="1204913" lvl="2" indent="-241300" defTabSz="1016000" eaLnBrk="1" hangingPunct="1">
              <a:lnSpc>
                <a:spcPct val="90000"/>
              </a:lnSpc>
            </a:pPr>
            <a:r>
              <a:rPr lang="en-US" sz="1500" b="1">
                <a:latin typeface="Symbol" charset="0"/>
                <a:ea typeface="ＭＳ Ｐゴシック" charset="0"/>
              </a:rPr>
              <a:t></a:t>
            </a:r>
            <a:r>
              <a:rPr lang="en-US" sz="1500" b="1">
                <a:latin typeface="Arial" charset="0"/>
                <a:ea typeface="ＭＳ Ｐゴシック" charset="0"/>
              </a:rPr>
              <a:t></a:t>
            </a:r>
            <a:r>
              <a:rPr lang="en-US" sz="1500" b="1">
                <a:latin typeface="Symbol" charset="0"/>
                <a:ea typeface="ＭＳ Ｐゴシック" charset="0"/>
              </a:rPr>
              <a:t>	</a:t>
            </a:r>
            <a:r>
              <a:rPr lang="en-US" sz="1500" b="1">
                <a:latin typeface="Arial" charset="0"/>
                <a:ea typeface="ＭＳ Ｐゴシック" charset="0"/>
              </a:rPr>
              <a:t>Positive selection for adaptation</a:t>
            </a:r>
          </a:p>
          <a:p>
            <a:pPr marL="361950" indent="-361950" defTabSz="1016000" eaLnBrk="1" hangingPunct="1">
              <a:lnSpc>
                <a:spcPct val="90000"/>
              </a:lnSpc>
            </a:pPr>
            <a:r>
              <a:rPr lang="en-US" sz="2400" b="1">
                <a:solidFill>
                  <a:schemeClr val="accent2"/>
                </a:solidFill>
                <a:latin typeface="Arial" charset="0"/>
                <a:ea typeface="ＭＳ Ｐゴシック" charset="0"/>
                <a:cs typeface="ＭＳ Ｐゴシック" charset="0"/>
              </a:rPr>
              <a:t>Translation into amino acid residues to aid alignment</a:t>
            </a:r>
            <a:endParaRPr lang="en-US" sz="2400" b="1">
              <a:latin typeface="Arial" charset="0"/>
              <a:ea typeface="ＭＳ Ｐゴシック" charset="0"/>
              <a:cs typeface="ＭＳ Ｐゴシック" charset="0"/>
            </a:endParaRPr>
          </a:p>
          <a:p>
            <a:pPr marL="782638" lvl="1" indent="-300038" defTabSz="1016000" eaLnBrk="1" hangingPunct="1">
              <a:lnSpc>
                <a:spcPct val="90000"/>
              </a:lnSpc>
            </a:pPr>
            <a:r>
              <a:rPr lang="en-US" sz="1600" b="1">
                <a:latin typeface="Arial" charset="0"/>
                <a:ea typeface="ＭＳ Ｐゴシック" charset="0"/>
              </a:rPr>
              <a:t>Ancient divergence events</a:t>
            </a:r>
          </a:p>
          <a:p>
            <a:pPr marL="782638" lvl="1" indent="-300038" defTabSz="1016000" eaLnBrk="1" hangingPunct="1">
              <a:lnSpc>
                <a:spcPct val="90000"/>
              </a:lnSpc>
            </a:pPr>
            <a:r>
              <a:rPr lang="en-US" sz="1600" b="1">
                <a:latin typeface="Arial" charset="0"/>
                <a:ea typeface="ＭＳ Ｐゴシック" charset="0"/>
              </a:rPr>
              <a:t>Rapidly mutating genomes</a:t>
            </a:r>
          </a:p>
          <a:p>
            <a:pPr marL="782638" lvl="1" indent="-300038" defTabSz="1016000" eaLnBrk="1" hangingPunct="1">
              <a:lnSpc>
                <a:spcPct val="90000"/>
              </a:lnSpc>
            </a:pPr>
            <a:r>
              <a:rPr lang="en-US" sz="1600" b="1">
                <a:latin typeface="Arial" charset="0"/>
                <a:ea typeface="ＭＳ Ｐゴシック" charset="0"/>
              </a:rPr>
              <a:t>Detection of selection in candidate marker</a:t>
            </a:r>
          </a:p>
          <a:p>
            <a:pPr marL="782638" lvl="1" indent="-300038" defTabSz="1016000" eaLnBrk="1" hangingPunct="1">
              <a:lnSpc>
                <a:spcPct val="90000"/>
              </a:lnSpc>
            </a:pPr>
            <a:r>
              <a:rPr lang="en-US" sz="1600" b="1">
                <a:latin typeface="Arial" charset="0"/>
                <a:ea typeface="ＭＳ Ｐゴシック" charset="0"/>
              </a:rPr>
              <a:t>Identification of conserved motifs</a:t>
            </a:r>
            <a:endParaRPr lang="en-US" sz="160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idx="4294967295"/>
          </p:nvPr>
        </p:nvSpPr>
        <p:spPr>
          <a:xfrm>
            <a:off x="685800" y="0"/>
            <a:ext cx="7772400" cy="1143000"/>
          </a:xfrm>
        </p:spPr>
        <p:txBody>
          <a:bodyPr/>
          <a:lstStyle/>
          <a:p>
            <a:pPr eaLnBrk="1" hangingPunct="1"/>
            <a:r>
              <a:rPr lang="en-US" sz="3100">
                <a:latin typeface="Arial" charset="0"/>
                <a:ea typeface="ＭＳ Ｐゴシック" charset="0"/>
                <a:cs typeface="ＭＳ Ｐゴシック" charset="0"/>
              </a:rPr>
              <a:t>Alignment 5:  Recombination</a:t>
            </a:r>
          </a:p>
        </p:txBody>
      </p:sp>
      <p:sp>
        <p:nvSpPr>
          <p:cNvPr id="41986" name="Rectangle 3"/>
          <p:cNvSpPr>
            <a:spLocks noGrp="1" noChangeArrowheads="1"/>
          </p:cNvSpPr>
          <p:nvPr>
            <p:ph type="body" idx="4294967295"/>
          </p:nvPr>
        </p:nvSpPr>
        <p:spPr>
          <a:xfrm>
            <a:off x="0" y="1066800"/>
            <a:ext cx="8801100" cy="5410200"/>
          </a:xfrm>
        </p:spPr>
        <p:txBody>
          <a:bodyPr/>
          <a:lstStyle/>
          <a:p>
            <a:pPr marL="0" indent="0" defTabSz="1016000" eaLnBrk="1" hangingPunct="1">
              <a:lnSpc>
                <a:spcPct val="90000"/>
              </a:lnSpc>
              <a:buFontTx/>
              <a:buNone/>
              <a:defRPr/>
            </a:pPr>
            <a:r>
              <a:rPr lang="en-US" sz="1400" dirty="0" smtClean="0">
                <a:latin typeface="Arial" charset="0"/>
                <a:ea typeface="ＭＳ Ｐゴシック" charset="0"/>
                <a:cs typeface="ＭＳ Ｐゴシック" charset="0"/>
              </a:rPr>
              <a:t>	Forms </a:t>
            </a:r>
            <a:r>
              <a:rPr lang="en-US" sz="1400" dirty="0">
                <a:latin typeface="Arial" charset="0"/>
                <a:ea typeface="ＭＳ Ｐゴシック" charset="0"/>
                <a:cs typeface="ＭＳ Ｐゴシック" charset="0"/>
              </a:rPr>
              <a:t>of Recombination During Chromosomal </a:t>
            </a:r>
            <a:r>
              <a:rPr lang="en-US" sz="1400" dirty="0" smtClean="0">
                <a:latin typeface="Arial" charset="0"/>
                <a:ea typeface="ＭＳ Ｐゴシック" charset="0"/>
                <a:cs typeface="ＭＳ Ｐゴシック" charset="0"/>
              </a:rPr>
              <a:t>Pairing (Eukaryotes) </a:t>
            </a:r>
            <a:endParaRPr lang="en-US" sz="1400" dirty="0">
              <a:latin typeface="Arial" charset="0"/>
              <a:ea typeface="ＭＳ Ｐゴシック" charset="0"/>
              <a:cs typeface="ＭＳ Ｐゴシック" charset="0"/>
            </a:endParaRPr>
          </a:p>
          <a:p>
            <a:pPr marL="482600" lvl="1" indent="0" defTabSz="1016000" eaLnBrk="1" hangingPunct="1">
              <a:lnSpc>
                <a:spcPct val="90000"/>
              </a:lnSpc>
              <a:buFontTx/>
              <a:buNone/>
              <a:defRPr/>
            </a:pPr>
            <a:r>
              <a:rPr lang="en-US" sz="1400" dirty="0" smtClean="0">
                <a:latin typeface="Arial" charset="0"/>
                <a:ea typeface="ＭＳ Ｐゴシック" charset="0"/>
              </a:rPr>
              <a:t>		Conventional </a:t>
            </a:r>
            <a:r>
              <a:rPr lang="en-US" sz="1400" dirty="0">
                <a:latin typeface="Arial" charset="0"/>
                <a:ea typeface="ＭＳ Ｐゴシック" charset="0"/>
              </a:rPr>
              <a:t>reciprocal exchange</a:t>
            </a:r>
          </a:p>
          <a:p>
            <a:pPr marL="882650" lvl="2" indent="0" defTabSz="1016000" eaLnBrk="1" hangingPunct="1">
              <a:lnSpc>
                <a:spcPct val="90000"/>
              </a:lnSpc>
              <a:buFontTx/>
              <a:buNone/>
              <a:defRPr/>
            </a:pPr>
            <a:r>
              <a:rPr lang="en-US" sz="1400" dirty="0" smtClean="0">
                <a:latin typeface="Arial" charset="0"/>
                <a:ea typeface="ＭＳ Ｐゴシック" charset="0"/>
              </a:rPr>
              <a:t>			Allelic </a:t>
            </a:r>
            <a:r>
              <a:rPr lang="en-US" sz="1400" dirty="0">
                <a:latin typeface="Arial" charset="0"/>
                <a:ea typeface="ＭＳ Ｐゴシック" charset="0"/>
              </a:rPr>
              <a:t>between sister chromatids</a:t>
            </a:r>
          </a:p>
          <a:p>
            <a:pPr marL="482600" lvl="1" indent="0" defTabSz="1016000" eaLnBrk="1" hangingPunct="1">
              <a:lnSpc>
                <a:spcPct val="90000"/>
              </a:lnSpc>
              <a:buFontTx/>
              <a:buNone/>
              <a:defRPr/>
            </a:pPr>
            <a:r>
              <a:rPr lang="en-US" sz="1400" dirty="0" smtClean="0">
                <a:latin typeface="Arial" charset="0"/>
                <a:ea typeface="ＭＳ Ｐゴシック" charset="0"/>
              </a:rPr>
              <a:t>		Gene </a:t>
            </a:r>
            <a:r>
              <a:rPr lang="en-US" sz="1400" dirty="0">
                <a:latin typeface="Arial" charset="0"/>
                <a:ea typeface="ＭＳ Ｐゴシック" charset="0"/>
              </a:rPr>
              <a:t>conversion (nonreciprocal exchange)</a:t>
            </a:r>
          </a:p>
          <a:p>
            <a:pPr marL="882650" lvl="2" indent="0" defTabSz="1016000" eaLnBrk="1" hangingPunct="1">
              <a:lnSpc>
                <a:spcPct val="90000"/>
              </a:lnSpc>
              <a:buFontTx/>
              <a:buNone/>
              <a:defRPr/>
            </a:pPr>
            <a:r>
              <a:rPr lang="en-US" sz="1400" dirty="0" smtClean="0">
                <a:latin typeface="Arial" charset="0"/>
                <a:ea typeface="ＭＳ Ｐゴシック" charset="0"/>
              </a:rPr>
              <a:t>			Donor </a:t>
            </a:r>
            <a:r>
              <a:rPr lang="en-US" sz="1400" dirty="0">
                <a:latin typeface="Arial" charset="0"/>
                <a:ea typeface="ＭＳ Ｐゴシック" charset="0"/>
              </a:rPr>
              <a:t>and recipient</a:t>
            </a:r>
          </a:p>
          <a:p>
            <a:pPr marL="882650" lvl="2" indent="0" defTabSz="1016000" eaLnBrk="1" hangingPunct="1">
              <a:lnSpc>
                <a:spcPct val="90000"/>
              </a:lnSpc>
              <a:buFontTx/>
              <a:buNone/>
              <a:defRPr/>
            </a:pPr>
            <a:r>
              <a:rPr lang="en-US" sz="1400" dirty="0" smtClean="0">
                <a:latin typeface="Arial" charset="0"/>
                <a:ea typeface="ＭＳ Ｐゴシック" charset="0"/>
              </a:rPr>
              <a:t>			Allelic </a:t>
            </a:r>
            <a:r>
              <a:rPr lang="en-US" sz="1400" dirty="0">
                <a:latin typeface="Arial" charset="0"/>
                <a:ea typeface="ＭＳ Ｐゴシック" charset="0"/>
              </a:rPr>
              <a:t>(between sister chromatids)</a:t>
            </a:r>
          </a:p>
          <a:p>
            <a:pPr marL="882650" lvl="2" indent="0" defTabSz="1016000" eaLnBrk="1" hangingPunct="1">
              <a:lnSpc>
                <a:spcPct val="90000"/>
              </a:lnSpc>
              <a:buFontTx/>
              <a:buNone/>
              <a:defRPr/>
            </a:pPr>
            <a:r>
              <a:rPr lang="en-US" sz="1400" dirty="0" smtClean="0">
                <a:latin typeface="Arial" charset="0"/>
                <a:ea typeface="ＭＳ Ｐゴシック" charset="0"/>
              </a:rPr>
              <a:t>			Non</a:t>
            </a:r>
            <a:r>
              <a:rPr lang="en-US" sz="1400" dirty="0">
                <a:latin typeface="Arial" charset="0"/>
                <a:ea typeface="ＭＳ Ｐゴシック" charset="0"/>
              </a:rPr>
              <a:t>-allelic (between </a:t>
            </a:r>
            <a:r>
              <a:rPr lang="en-US" sz="1400" dirty="0" err="1" smtClean="0">
                <a:latin typeface="Arial" charset="0"/>
                <a:ea typeface="ＭＳ Ｐゴシック" charset="0"/>
              </a:rPr>
              <a:t>paralogous</a:t>
            </a:r>
            <a:r>
              <a:rPr lang="en-US" sz="1400" dirty="0" smtClean="0">
                <a:latin typeface="Arial" charset="0"/>
                <a:ea typeface="ＭＳ Ｐゴシック" charset="0"/>
              </a:rPr>
              <a:t> regions)</a:t>
            </a:r>
          </a:p>
          <a:p>
            <a:pPr marL="882650" lvl="2" indent="0" defTabSz="1016000" eaLnBrk="1" hangingPunct="1">
              <a:lnSpc>
                <a:spcPct val="90000"/>
              </a:lnSpc>
              <a:buFontTx/>
              <a:buNone/>
              <a:defRPr/>
            </a:pPr>
            <a:endParaRPr lang="en-US" sz="1400" dirty="0" smtClean="0">
              <a:latin typeface="Arial" charset="0"/>
              <a:ea typeface="ＭＳ Ｐゴシック" charset="0"/>
            </a:endParaRPr>
          </a:p>
          <a:p>
            <a:pPr marL="82550" indent="0" defTabSz="1016000" eaLnBrk="1" hangingPunct="1">
              <a:lnSpc>
                <a:spcPct val="90000"/>
              </a:lnSpc>
              <a:buFontTx/>
              <a:buNone/>
              <a:defRPr/>
            </a:pPr>
            <a:r>
              <a:rPr lang="en-US" sz="1400" dirty="0" smtClean="0">
                <a:latin typeface="Arial" charset="0"/>
                <a:ea typeface="ＭＳ Ｐゴシック" charset="0"/>
              </a:rPr>
              <a:t>	Forms of Recombination (Pathogens)/Horizontal gene transfer</a:t>
            </a:r>
          </a:p>
          <a:p>
            <a:pPr marL="482600" lvl="1" indent="0" defTabSz="1016000" eaLnBrk="1" hangingPunct="1">
              <a:lnSpc>
                <a:spcPct val="90000"/>
              </a:lnSpc>
              <a:buFontTx/>
              <a:buNone/>
              <a:defRPr/>
            </a:pPr>
            <a:r>
              <a:rPr lang="en-US" sz="1400" dirty="0" smtClean="0">
                <a:latin typeface="Arial" charset="0"/>
                <a:ea typeface="ＭＳ Ｐゴシック" charset="0"/>
              </a:rPr>
              <a:t>		Viruses (replication cycle in cells multiply infected with different strains) </a:t>
            </a:r>
          </a:p>
          <a:p>
            <a:pPr marL="482600" lvl="1" indent="0" defTabSz="1016000" eaLnBrk="1" hangingPunct="1">
              <a:lnSpc>
                <a:spcPct val="90000"/>
              </a:lnSpc>
              <a:buFontTx/>
              <a:buNone/>
              <a:defRPr/>
            </a:pPr>
            <a:r>
              <a:rPr lang="en-US" sz="1400" dirty="0" smtClean="0">
                <a:latin typeface="Arial" charset="0"/>
                <a:ea typeface="ＭＳ Ｐゴシック" charset="0"/>
              </a:rPr>
              <a:t>		Bacteria (transformation, transduction, conjugation)</a:t>
            </a:r>
            <a:endParaRPr lang="en-US" sz="1400" dirty="0">
              <a:latin typeface="Arial" charset="0"/>
              <a:ea typeface="ＭＳ Ｐゴシック" charset="0"/>
            </a:endParaRPr>
          </a:p>
          <a:p>
            <a:pPr marL="0" indent="0" defTabSz="1016000" eaLnBrk="1" hangingPunct="1">
              <a:lnSpc>
                <a:spcPct val="90000"/>
              </a:lnSpc>
              <a:buFontTx/>
              <a:buNone/>
              <a:defRPr/>
            </a:pPr>
            <a:endParaRPr lang="en-US" sz="1400" dirty="0" smtClean="0">
              <a:latin typeface="Arial" charset="0"/>
              <a:ea typeface="ＭＳ Ｐゴシック" charset="0"/>
              <a:cs typeface="ＭＳ Ｐゴシック" charset="0"/>
            </a:endParaRPr>
          </a:p>
          <a:p>
            <a:pPr marL="0" indent="0" defTabSz="1016000" eaLnBrk="1" hangingPunct="1">
              <a:lnSpc>
                <a:spcPct val="90000"/>
              </a:lnSpc>
              <a:buFontTx/>
              <a:buNone/>
              <a:defRPr/>
            </a:pPr>
            <a:r>
              <a:rPr lang="en-US" sz="1400" dirty="0" smtClean="0">
                <a:latin typeface="Arial" charset="0"/>
                <a:ea typeface="ＭＳ Ｐゴシック" charset="0"/>
                <a:cs typeface="ＭＳ Ｐゴシック" charset="0"/>
              </a:rPr>
              <a:t>	Detection </a:t>
            </a:r>
            <a:r>
              <a:rPr lang="en-US" sz="1400" dirty="0">
                <a:latin typeface="Arial" charset="0"/>
                <a:ea typeface="ＭＳ Ｐゴシック" charset="0"/>
                <a:cs typeface="ＭＳ Ｐゴシック" charset="0"/>
              </a:rPr>
              <a:t>of Recombination in the </a:t>
            </a:r>
            <a:r>
              <a:rPr lang="en-US" sz="1400" dirty="0" smtClean="0">
                <a:latin typeface="Arial" charset="0"/>
                <a:ea typeface="ＭＳ Ｐゴシック" charset="0"/>
                <a:cs typeface="ＭＳ Ｐゴシック" charset="0"/>
              </a:rPr>
              <a:t>Alignment (Host &amp; Pathogens)</a:t>
            </a:r>
            <a:endParaRPr lang="en-US" sz="1400" dirty="0">
              <a:latin typeface="Arial" charset="0"/>
              <a:ea typeface="ＭＳ Ｐゴシック" charset="0"/>
              <a:cs typeface="ＭＳ Ｐゴシック" charset="0"/>
            </a:endParaRPr>
          </a:p>
          <a:p>
            <a:pPr marL="482600" lvl="1" indent="0" defTabSz="1016000" eaLnBrk="1" hangingPunct="1">
              <a:lnSpc>
                <a:spcPct val="90000"/>
              </a:lnSpc>
              <a:buFontTx/>
              <a:buNone/>
              <a:defRPr/>
            </a:pPr>
            <a:r>
              <a:rPr lang="en-US" sz="1400" dirty="0" smtClean="0">
                <a:latin typeface="Arial" charset="0"/>
                <a:ea typeface="ＭＳ Ｐゴシック" charset="0"/>
              </a:rPr>
              <a:t>		Motif</a:t>
            </a:r>
            <a:r>
              <a:rPr lang="en-US" sz="1400" dirty="0">
                <a:latin typeface="Arial" charset="0"/>
                <a:ea typeface="ＭＳ Ｐゴシック" charset="0"/>
              </a:rPr>
              <a:t>: Stretch of contiguous sites within alignment</a:t>
            </a:r>
          </a:p>
          <a:p>
            <a:pPr marL="482600" lvl="1" indent="0" defTabSz="1016000" eaLnBrk="1" hangingPunct="1">
              <a:lnSpc>
                <a:spcPct val="90000"/>
              </a:lnSpc>
              <a:buFontTx/>
              <a:buNone/>
              <a:defRPr/>
            </a:pPr>
            <a:r>
              <a:rPr lang="en-US" sz="1400" dirty="0" smtClean="0">
                <a:latin typeface="Arial" charset="0"/>
                <a:ea typeface="ＭＳ Ｐゴシック" charset="0"/>
              </a:rPr>
              <a:t>		Programs </a:t>
            </a:r>
            <a:r>
              <a:rPr lang="en-US" sz="1400" dirty="0">
                <a:latin typeface="Arial" charset="0"/>
                <a:ea typeface="ＭＳ Ｐゴシック" charset="0"/>
              </a:rPr>
              <a:t>to detect recombination motifs</a:t>
            </a:r>
          </a:p>
          <a:p>
            <a:pPr marL="482600" lvl="1" indent="0" defTabSz="1016000" eaLnBrk="1" hangingPunct="1">
              <a:lnSpc>
                <a:spcPct val="90000"/>
              </a:lnSpc>
              <a:buFontTx/>
              <a:buNone/>
              <a:defRPr/>
            </a:pPr>
            <a:r>
              <a:rPr lang="en-US" sz="1400" dirty="0" smtClean="0">
                <a:latin typeface="Arial" charset="0"/>
                <a:ea typeface="ＭＳ Ｐゴシック" charset="0"/>
              </a:rPr>
              <a:t>		RDP4, </a:t>
            </a:r>
            <a:r>
              <a:rPr lang="en-US" sz="1400" dirty="0">
                <a:latin typeface="Arial" charset="0"/>
                <a:ea typeface="ＭＳ Ｐゴシック" charset="0"/>
              </a:rPr>
              <a:t>Martin et al </a:t>
            </a:r>
            <a:r>
              <a:rPr lang="en-US" sz="1400" dirty="0" smtClean="0">
                <a:latin typeface="Arial" charset="0"/>
                <a:ea typeface="ＭＳ Ｐゴシック" charset="0"/>
              </a:rPr>
              <a:t>2015 (</a:t>
            </a:r>
            <a:r>
              <a:rPr lang="en-US" sz="1400" dirty="0" smtClean="0">
                <a:latin typeface="Arial" charset="0"/>
                <a:ea typeface="ＭＳ Ｐゴシック" charset="0"/>
                <a:hlinkClick r:id="rId3"/>
              </a:rPr>
              <a:t>http://web.cbio.uct.ac.za/~darren/rdp.html</a:t>
            </a:r>
            <a:r>
              <a:rPr lang="en-US" sz="1400" dirty="0" smtClean="0">
                <a:latin typeface="Arial" charset="0"/>
                <a:ea typeface="ＭＳ Ｐゴシック" charset="0"/>
              </a:rPr>
              <a:t>)</a:t>
            </a:r>
          </a:p>
          <a:p>
            <a:pPr marL="482600" lvl="1" indent="0" defTabSz="1016000" eaLnBrk="1" hangingPunct="1">
              <a:lnSpc>
                <a:spcPct val="90000"/>
              </a:lnSpc>
              <a:buFontTx/>
              <a:buNone/>
              <a:defRPr/>
            </a:pPr>
            <a:endParaRPr lang="en-US" sz="1400" dirty="0" smtClean="0">
              <a:latin typeface="Arial" charset="0"/>
              <a:ea typeface="ＭＳ Ｐゴシック" charset="0"/>
            </a:endParaRPr>
          </a:p>
          <a:p>
            <a:pPr marL="82550" indent="0" defTabSz="1016000" eaLnBrk="1" hangingPunct="1">
              <a:lnSpc>
                <a:spcPct val="90000"/>
              </a:lnSpc>
              <a:buFontTx/>
              <a:buNone/>
              <a:defRPr/>
            </a:pPr>
            <a:r>
              <a:rPr lang="en-US" sz="1400" dirty="0" smtClean="0">
                <a:latin typeface="Arial" charset="0"/>
                <a:ea typeface="ＭＳ Ｐゴシック" charset="0"/>
              </a:rPr>
              <a:t>	List of other recombination detection programs </a:t>
            </a:r>
          </a:p>
          <a:p>
            <a:pPr marL="989012" lvl="2" indent="0" defTabSz="1016000" eaLnBrk="1" hangingPunct="1">
              <a:lnSpc>
                <a:spcPct val="90000"/>
              </a:lnSpc>
              <a:buFontTx/>
              <a:buNone/>
              <a:defRPr/>
            </a:pPr>
            <a:r>
              <a:rPr lang="en-US" sz="1400" dirty="0" smtClean="0">
                <a:latin typeface="Arial" charset="0"/>
                <a:ea typeface="ＭＳ Ｐゴシック" charset="0"/>
              </a:rPr>
              <a:t>		http://</a:t>
            </a:r>
            <a:r>
              <a:rPr lang="en-US" sz="1400" dirty="0" err="1" smtClean="0">
                <a:latin typeface="Arial" charset="0"/>
                <a:ea typeface="ＭＳ Ｐゴシック" charset="0"/>
              </a:rPr>
              <a:t>bioinf.man.ac.uk</a:t>
            </a:r>
            <a:r>
              <a:rPr lang="en-US" sz="1400" dirty="0" smtClean="0">
                <a:latin typeface="Arial" charset="0"/>
                <a:ea typeface="ＭＳ Ｐゴシック" charset="0"/>
              </a:rPr>
              <a:t>/</a:t>
            </a:r>
            <a:r>
              <a:rPr lang="en-US" sz="1400" dirty="0" err="1" smtClean="0">
                <a:latin typeface="Arial" charset="0"/>
                <a:ea typeface="ＭＳ Ｐゴシック" charset="0"/>
              </a:rPr>
              <a:t>robertson</a:t>
            </a:r>
            <a:r>
              <a:rPr lang="en-US" sz="1400" dirty="0" smtClean="0">
                <a:latin typeface="Arial" charset="0"/>
                <a:ea typeface="ＭＳ Ｐゴシック" charset="0"/>
              </a:rPr>
              <a:t>/recombination/</a:t>
            </a:r>
            <a:r>
              <a:rPr lang="en-US" sz="1400" dirty="0" err="1" smtClean="0">
                <a:latin typeface="Arial" charset="0"/>
                <a:ea typeface="ＭＳ Ｐゴシック" charset="0"/>
              </a:rPr>
              <a:t>programs.shtml</a:t>
            </a:r>
            <a:endParaRPr lang="en-US" sz="1400" dirty="0">
              <a:latin typeface="Arial" charset="0"/>
              <a:ea typeface="ＭＳ Ｐゴシック" charset="0"/>
            </a:endParaRPr>
          </a:p>
          <a:p>
            <a:pPr marL="82550" indent="0" defTabSz="1016000" eaLnBrk="1" hangingPunct="1">
              <a:lnSpc>
                <a:spcPct val="90000"/>
              </a:lnSpc>
              <a:buFontTx/>
              <a:buNone/>
              <a:defRPr/>
            </a:pPr>
            <a:endParaRPr lang="en-US" sz="1400" dirty="0" smtClean="0">
              <a:latin typeface="Arial" charset="0"/>
              <a:ea typeface="ＭＳ Ｐゴシック" charset="0"/>
            </a:endParaRPr>
          </a:p>
          <a:p>
            <a:pPr marL="82550" indent="0" defTabSz="1016000" eaLnBrk="1" hangingPunct="1">
              <a:lnSpc>
                <a:spcPct val="90000"/>
              </a:lnSpc>
              <a:buFontTx/>
              <a:buNone/>
              <a:defRPr/>
            </a:pPr>
            <a:r>
              <a:rPr lang="en-US" sz="1400" dirty="0" smtClean="0">
                <a:latin typeface="Arial" charset="0"/>
                <a:ea typeface="ＭＳ Ｐゴシック" charset="0"/>
              </a:rPr>
              <a:t>	Phylogenetic </a:t>
            </a:r>
            <a:r>
              <a:rPr lang="en-US" sz="1400" dirty="0">
                <a:latin typeface="Arial" charset="0"/>
                <a:ea typeface="ＭＳ Ｐゴシック" charset="0"/>
              </a:rPr>
              <a:t>approach with multiple </a:t>
            </a:r>
            <a:r>
              <a:rPr lang="en-US" sz="1400" dirty="0" smtClean="0">
                <a:latin typeface="Arial" charset="0"/>
                <a:ea typeface="ＭＳ Ｐゴシック" charset="0"/>
              </a:rPr>
              <a:t>sequences</a:t>
            </a:r>
          </a:p>
          <a:p>
            <a:pPr marL="482600" lvl="1" indent="0" defTabSz="1016000" eaLnBrk="1" hangingPunct="1">
              <a:lnSpc>
                <a:spcPct val="90000"/>
              </a:lnSpc>
              <a:buFontTx/>
              <a:buNone/>
              <a:defRPr/>
            </a:pPr>
            <a:r>
              <a:rPr lang="en-US" sz="1400" dirty="0" smtClean="0">
                <a:latin typeface="Arial" charset="0"/>
                <a:ea typeface="ＭＳ Ｐゴシック" charset="0"/>
              </a:rPr>
              <a:t>		Analyses of genes, partitioned chromosome region</a:t>
            </a:r>
            <a:endParaRPr lang="en-US" sz="1400" dirty="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75" y="2209800"/>
            <a:ext cx="907732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TextBox 3"/>
          <p:cNvSpPr txBox="1">
            <a:spLocks noChangeArrowheads="1"/>
          </p:cNvSpPr>
          <p:nvPr/>
        </p:nvSpPr>
        <p:spPr bwMode="auto">
          <a:xfrm>
            <a:off x="12700" y="1143000"/>
            <a:ext cx="9131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SIV/HIV alignment gp120:  Hypervariable regions with excessive rates of insertion/deletion</a:t>
            </a:r>
          </a:p>
          <a:p>
            <a:r>
              <a:rPr lang="en-US" sz="1600"/>
              <a:t>					</a:t>
            </a:r>
          </a:p>
        </p:txBody>
      </p:sp>
      <p:sp>
        <p:nvSpPr>
          <p:cNvPr id="45059" name="Rectangle 4"/>
          <p:cNvSpPr>
            <a:spLocks noChangeArrowheads="1"/>
          </p:cNvSpPr>
          <p:nvPr/>
        </p:nvSpPr>
        <p:spPr bwMode="auto">
          <a:xfrm>
            <a:off x="0" y="6248400"/>
            <a:ext cx="10820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000"/>
              <a:t>Phylogeny-Aware Gap Placement Prevents Errors in Sequence Alignment and Evolutionary Analysis Ari Löytynoja, et al. Science 320, 1632 (2008)</a:t>
            </a:r>
          </a:p>
        </p:txBody>
      </p:sp>
      <p:sp>
        <p:nvSpPr>
          <p:cNvPr id="45060" name="TextBox 6"/>
          <p:cNvSpPr txBox="1">
            <a:spLocks noChangeArrowheads="1"/>
          </p:cNvSpPr>
          <p:nvPr/>
        </p:nvSpPr>
        <p:spPr bwMode="auto">
          <a:xfrm>
            <a:off x="708025" y="585788"/>
            <a:ext cx="4543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Alignment 6: Insertion/Deletions</a:t>
            </a:r>
          </a:p>
        </p:txBody>
      </p:sp>
      <p:sp>
        <p:nvSpPr>
          <p:cNvPr id="45061" name="TextBox 1"/>
          <p:cNvSpPr txBox="1">
            <a:spLocks noChangeArrowheads="1"/>
          </p:cNvSpPr>
          <p:nvPr/>
        </p:nvSpPr>
        <p:spPr bwMode="auto">
          <a:xfrm>
            <a:off x="685800" y="1752600"/>
            <a:ext cx="2220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Clustal Omega</a:t>
            </a:r>
          </a:p>
        </p:txBody>
      </p:sp>
      <p:sp>
        <p:nvSpPr>
          <p:cNvPr id="45062" name="TextBox 3"/>
          <p:cNvSpPr txBox="1">
            <a:spLocks noChangeArrowheads="1"/>
          </p:cNvSpPr>
          <p:nvPr/>
        </p:nvSpPr>
        <p:spPr bwMode="auto">
          <a:xfrm>
            <a:off x="5729288" y="1905000"/>
            <a:ext cx="161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PRANK+F</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sz="2400">
                <a:latin typeface="Arial" charset="0"/>
                <a:ea typeface="ＭＳ Ｐゴシック" charset="0"/>
                <a:cs typeface="ＭＳ Ｐゴシック" charset="0"/>
              </a:rPr>
              <a:t>Recombinant Strain in Canine Distemper Virus</a:t>
            </a:r>
            <a:br>
              <a:rPr lang="en-US" sz="2400">
                <a:latin typeface="Arial" charset="0"/>
                <a:ea typeface="ＭＳ Ｐゴシック" charset="0"/>
                <a:cs typeface="ＭＳ Ｐゴシック" charset="0"/>
              </a:rPr>
            </a:br>
            <a:endParaRPr lang="en-US" sz="2400">
              <a:latin typeface="Arial" charset="0"/>
              <a:ea typeface="ＭＳ Ｐゴシック" charset="0"/>
              <a:cs typeface="ＭＳ Ｐゴシック" charset="0"/>
            </a:endParaRPr>
          </a:p>
        </p:txBody>
      </p:sp>
      <p:pic>
        <p:nvPicPr>
          <p:cNvPr id="4710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4120" r="4120"/>
          <a:stretch>
            <a:fillRect/>
          </a:stretch>
        </p:blipFill>
        <p:spPr/>
      </p:pic>
      <p:sp>
        <p:nvSpPr>
          <p:cNvPr id="47107" name="Rectangle 6"/>
          <p:cNvSpPr>
            <a:spLocks noChangeArrowheads="1"/>
          </p:cNvSpPr>
          <p:nvPr/>
        </p:nvSpPr>
        <p:spPr bwMode="auto">
          <a:xfrm>
            <a:off x="4343400" y="6096000"/>
            <a:ext cx="4572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000"/>
              <a:t>Yuan C, Liu W, Wang Y, Hou J, Zhang L, Wang G (2017) Homologous recombination is a force in the evolution of canine distemper virus. PLoS ONE 12(4): e0175416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1" name="Rectangle 2"/>
          <p:cNvSpPr>
            <a:spLocks noGrp="1" noChangeArrowheads="1"/>
          </p:cNvSpPr>
          <p:nvPr>
            <p:ph type="title" idx="4294967295"/>
          </p:nvPr>
        </p:nvSpPr>
        <p:spPr>
          <a:xfrm>
            <a:off x="685800" y="282575"/>
            <a:ext cx="7770813" cy="1141413"/>
          </a:xfrm>
        </p:spPr>
        <p:txBody>
          <a:bodyPr/>
          <a:lstStyle/>
          <a:p>
            <a:pPr eaLnBrk="1" hangingPunct="1"/>
            <a:r>
              <a:rPr lang="en-US" sz="3400">
                <a:latin typeface="Arial" charset="0"/>
                <a:ea typeface="ＭＳ Ｐゴシック" charset="0"/>
                <a:cs typeface="ＭＳ Ｐゴシック" charset="0"/>
              </a:rPr>
              <a:t>Introduction</a:t>
            </a:r>
          </a:p>
        </p:txBody>
      </p:sp>
      <p:sp>
        <p:nvSpPr>
          <p:cNvPr id="15362" name="Rectangle 3"/>
          <p:cNvSpPr>
            <a:spLocks noGrp="1" noChangeArrowheads="1"/>
          </p:cNvSpPr>
          <p:nvPr>
            <p:ph type="body" idx="4294967295"/>
          </p:nvPr>
        </p:nvSpPr>
        <p:spPr>
          <a:xfrm>
            <a:off x="685800" y="1295400"/>
            <a:ext cx="7770813" cy="5334000"/>
          </a:xfrm>
        </p:spPr>
        <p:txBody>
          <a:bodyPr/>
          <a:lstStyle/>
          <a:p>
            <a:pPr marL="361950" indent="-361950" defTabSz="1016000" eaLnBrk="1" hangingPunct="1">
              <a:lnSpc>
                <a:spcPct val="90000"/>
              </a:lnSpc>
            </a:pPr>
            <a:r>
              <a:rPr lang="en-US" sz="1600" b="1">
                <a:solidFill>
                  <a:schemeClr val="accent2"/>
                </a:solidFill>
                <a:latin typeface="Arial" charset="0"/>
                <a:ea typeface="ＭＳ Ｐゴシック" charset="0"/>
                <a:cs typeface="ＭＳ Ｐゴシック" charset="0"/>
              </a:rPr>
              <a:t>Purpose</a:t>
            </a:r>
          </a:p>
          <a:p>
            <a:pPr marL="782638" lvl="1" indent="-300038" defTabSz="1016000" eaLnBrk="1" hangingPunct="1">
              <a:lnSpc>
                <a:spcPct val="90000"/>
              </a:lnSpc>
            </a:pPr>
            <a:r>
              <a:rPr lang="en-US" sz="1400" b="1">
                <a:latin typeface="Arial" charset="0"/>
                <a:ea typeface="ＭＳ Ｐゴシック" charset="0"/>
              </a:rPr>
              <a:t>Alignments are an essential, critical step before proceeding to population genetic or phylogenetic analyses with mitochondrial, plastid, or genomic sequence data</a:t>
            </a:r>
          </a:p>
          <a:p>
            <a:pPr marL="361950" indent="-361950" defTabSz="1016000" eaLnBrk="1" hangingPunct="1">
              <a:lnSpc>
                <a:spcPct val="90000"/>
              </a:lnSpc>
            </a:pPr>
            <a:r>
              <a:rPr lang="en-US" sz="1600" b="1">
                <a:solidFill>
                  <a:schemeClr val="accent2"/>
                </a:solidFill>
                <a:latin typeface="Arial" charset="0"/>
                <a:ea typeface="ＭＳ Ｐゴシック" charset="0"/>
                <a:cs typeface="ＭＳ Ｐゴシック" charset="0"/>
              </a:rPr>
              <a:t>What is an Alignment?</a:t>
            </a:r>
          </a:p>
          <a:p>
            <a:pPr marL="782638" lvl="1" indent="-300038" defTabSz="1016000" eaLnBrk="1" hangingPunct="1">
              <a:lnSpc>
                <a:spcPct val="90000"/>
              </a:lnSpc>
            </a:pPr>
            <a:r>
              <a:rPr lang="en-US" sz="1400" b="1">
                <a:latin typeface="Arial" charset="0"/>
                <a:ea typeface="ＭＳ Ｐゴシック" charset="0"/>
              </a:rPr>
              <a:t>An alignment is a multiple sequence file of either nucleotide or amino acid residue data from a particular genomic region</a:t>
            </a:r>
            <a:r>
              <a:rPr lang="en-US" sz="1400" b="1">
                <a:solidFill>
                  <a:schemeClr val="accent2"/>
                </a:solidFill>
                <a:latin typeface="Arial" charset="0"/>
                <a:ea typeface="ＭＳ Ｐゴシック" charset="0"/>
              </a:rPr>
              <a:t>.</a:t>
            </a:r>
          </a:p>
          <a:p>
            <a:pPr marL="782638" lvl="1" indent="-300038" defTabSz="1016000" eaLnBrk="1" hangingPunct="1">
              <a:lnSpc>
                <a:spcPct val="90000"/>
              </a:lnSpc>
            </a:pPr>
            <a:r>
              <a:rPr lang="en-US" sz="1400" b="1">
                <a:latin typeface="Arial" charset="0"/>
                <a:ea typeface="ＭＳ Ｐゴシック" charset="0"/>
              </a:rPr>
              <a:t>The alignment estimates identity by decent for each site within the sequence</a:t>
            </a:r>
            <a:r>
              <a:rPr lang="en-US" sz="1400" b="1">
                <a:solidFill>
                  <a:schemeClr val="accent2"/>
                </a:solidFill>
                <a:latin typeface="Arial" charset="0"/>
                <a:ea typeface="ＭＳ Ｐゴシック" charset="0"/>
              </a:rPr>
              <a:t>.</a:t>
            </a:r>
          </a:p>
          <a:p>
            <a:pPr marL="361950" indent="-361950" defTabSz="1016000" eaLnBrk="1" hangingPunct="1">
              <a:lnSpc>
                <a:spcPct val="90000"/>
              </a:lnSpc>
            </a:pPr>
            <a:r>
              <a:rPr lang="en-US" sz="1600" b="1">
                <a:solidFill>
                  <a:schemeClr val="accent2"/>
                </a:solidFill>
                <a:latin typeface="Arial" charset="0"/>
                <a:ea typeface="ＭＳ Ｐゴシック" charset="0"/>
                <a:cs typeface="ＭＳ Ｐゴシック" charset="0"/>
              </a:rPr>
              <a:t>What Type of Data?</a:t>
            </a:r>
          </a:p>
          <a:p>
            <a:pPr marL="782638" lvl="1" indent="-300038" defTabSz="1016000" eaLnBrk="1" hangingPunct="1">
              <a:lnSpc>
                <a:spcPct val="90000"/>
              </a:lnSpc>
            </a:pPr>
            <a:r>
              <a:rPr lang="en-US" sz="1400" b="1">
                <a:latin typeface="Arial" charset="0"/>
                <a:ea typeface="ＭＳ Ｐゴシック" charset="0"/>
              </a:rPr>
              <a:t>Nucleotide or protein sequence.</a:t>
            </a:r>
          </a:p>
          <a:p>
            <a:pPr marL="361950" indent="-361950" defTabSz="1016000" eaLnBrk="1" hangingPunct="1">
              <a:lnSpc>
                <a:spcPct val="90000"/>
              </a:lnSpc>
            </a:pPr>
            <a:r>
              <a:rPr lang="en-US" sz="1600" b="1">
                <a:solidFill>
                  <a:schemeClr val="accent2"/>
                </a:solidFill>
                <a:latin typeface="Arial" charset="0"/>
                <a:ea typeface="ＭＳ Ｐゴシック" charset="0"/>
                <a:cs typeface="ＭＳ Ｐゴシック" charset="0"/>
              </a:rPr>
              <a:t>Type of Application?</a:t>
            </a:r>
          </a:p>
          <a:p>
            <a:pPr marL="782638" lvl="1" indent="-300038" defTabSz="1016000" eaLnBrk="1" hangingPunct="1">
              <a:lnSpc>
                <a:spcPct val="90000"/>
              </a:lnSpc>
            </a:pPr>
            <a:r>
              <a:rPr lang="en-US" sz="1400" b="1">
                <a:latin typeface="Arial" charset="0"/>
                <a:ea typeface="ＭＳ Ｐゴシック" charset="0"/>
              </a:rPr>
              <a:t>Primer Design</a:t>
            </a:r>
          </a:p>
          <a:p>
            <a:pPr marL="782638" lvl="1" indent="-300038" defTabSz="1016000" eaLnBrk="1" hangingPunct="1">
              <a:lnSpc>
                <a:spcPct val="90000"/>
              </a:lnSpc>
            </a:pPr>
            <a:r>
              <a:rPr lang="en-US" sz="1400" b="1">
                <a:latin typeface="Arial" charset="0"/>
                <a:ea typeface="ＭＳ Ｐゴシック" charset="0"/>
              </a:rPr>
              <a:t>Genome Mining Homology Searches for Marker Development</a:t>
            </a:r>
          </a:p>
          <a:p>
            <a:pPr marL="782638" lvl="1" indent="-300038" defTabSz="1016000" eaLnBrk="1" hangingPunct="1">
              <a:lnSpc>
                <a:spcPct val="90000"/>
              </a:lnSpc>
            </a:pPr>
            <a:r>
              <a:rPr lang="en-US" sz="1400" b="1">
                <a:latin typeface="Arial" charset="0"/>
                <a:ea typeface="ＭＳ Ｐゴシック" charset="0"/>
              </a:rPr>
              <a:t>Population Structure and Phylogeography of a Species</a:t>
            </a:r>
          </a:p>
          <a:p>
            <a:pPr marL="782638" lvl="1" indent="-300038" defTabSz="1016000" eaLnBrk="1" hangingPunct="1">
              <a:lnSpc>
                <a:spcPct val="90000"/>
              </a:lnSpc>
            </a:pPr>
            <a:r>
              <a:rPr lang="en-US" sz="1400" b="1">
                <a:latin typeface="Arial" charset="0"/>
                <a:ea typeface="ＭＳ Ｐゴシック" charset="0"/>
              </a:rPr>
              <a:t>Patterns of Speciation</a:t>
            </a:r>
          </a:p>
          <a:p>
            <a:pPr marL="782638" lvl="1" indent="-300038" defTabSz="1016000" eaLnBrk="1" hangingPunct="1">
              <a:lnSpc>
                <a:spcPct val="90000"/>
              </a:lnSpc>
            </a:pPr>
            <a:r>
              <a:rPr lang="en-US" sz="1400" b="1">
                <a:latin typeface="Arial" charset="0"/>
                <a:ea typeface="ＭＳ Ｐゴシック" charset="0"/>
              </a:rPr>
              <a:t>Evolution of Gene Families</a:t>
            </a:r>
          </a:p>
          <a:p>
            <a:pPr marL="782638" lvl="1" indent="-300038" defTabSz="1016000" eaLnBrk="1" hangingPunct="1">
              <a:lnSpc>
                <a:spcPct val="90000"/>
              </a:lnSpc>
            </a:pPr>
            <a:r>
              <a:rPr lang="en-US" sz="1400" b="1">
                <a:latin typeface="Arial" charset="0"/>
                <a:ea typeface="ＭＳ Ｐゴシック" charset="0"/>
              </a:rPr>
              <a:t>Identification of Gene Structure, Function and Evolution</a:t>
            </a:r>
          </a:p>
          <a:p>
            <a:pPr marL="782638" lvl="1" indent="-300038" defTabSz="1016000" eaLnBrk="1" hangingPunct="1">
              <a:lnSpc>
                <a:spcPct val="90000"/>
              </a:lnSpc>
            </a:pPr>
            <a:r>
              <a:rPr lang="en-US" sz="1400" b="1">
                <a:latin typeface="Arial" charset="0"/>
                <a:ea typeface="ＭＳ Ｐゴシック" charset="0"/>
              </a:rPr>
              <a:t>Whole Genome Structure and Evolution </a:t>
            </a:r>
          </a:p>
          <a:p>
            <a:pPr marL="782638" lvl="1" indent="-300038" defTabSz="1016000" eaLnBrk="1" hangingPunct="1">
              <a:lnSpc>
                <a:spcPct val="90000"/>
              </a:lnSpc>
            </a:pPr>
            <a:r>
              <a:rPr lang="en-US" sz="1400" b="1">
                <a:latin typeface="Arial" charset="0"/>
                <a:ea typeface="ＭＳ Ｐゴシック" charset="0"/>
              </a:rPr>
              <a:t>Interpretation of functional variants &amp; ‘</a:t>
            </a:r>
            <a:r>
              <a:rPr lang="en-US" altLang="ja-JP" sz="1400" b="1">
                <a:latin typeface="Arial" charset="0"/>
                <a:ea typeface="ＭＳ Ｐゴシック" charset="0"/>
              </a:rPr>
              <a:t>omics</a:t>
            </a:r>
            <a:r>
              <a:rPr lang="en-US" sz="1400" b="1">
                <a:latin typeface="Arial" charset="0"/>
                <a:ea typeface="ＭＳ Ｐゴシック" charset="0"/>
              </a:rPr>
              <a:t>’</a:t>
            </a:r>
            <a:r>
              <a:rPr lang="en-US" altLang="ja-JP" sz="1400" b="1">
                <a:latin typeface="Arial" charset="0"/>
                <a:ea typeface="ＭＳ Ｐゴシック" charset="0"/>
              </a:rPr>
              <a:t>: Transcriptome, proteome, resistome, metabolome, etc </a:t>
            </a:r>
          </a:p>
          <a:p>
            <a:pPr marL="782638" lvl="1" indent="-300038" defTabSz="1016000" eaLnBrk="1" hangingPunct="1">
              <a:lnSpc>
                <a:spcPct val="90000"/>
              </a:lnSpc>
            </a:pPr>
            <a:endParaRPr lang="en-US" sz="1400" b="1">
              <a:latin typeface="Arial" charset="0"/>
              <a:ea typeface="ＭＳ Ｐゴシック" charset="0"/>
            </a:endParaRPr>
          </a:p>
          <a:p>
            <a:pPr marL="361950" indent="-361950" defTabSz="1016000" eaLnBrk="1" hangingPunct="1">
              <a:lnSpc>
                <a:spcPct val="90000"/>
              </a:lnSpc>
            </a:pPr>
            <a:r>
              <a:rPr lang="en-US" sz="1600" b="1">
                <a:solidFill>
                  <a:schemeClr val="accent2"/>
                </a:solidFill>
                <a:latin typeface="Arial" charset="0"/>
                <a:ea typeface="ＭＳ Ｐゴシック" charset="0"/>
                <a:cs typeface="ＭＳ Ｐゴシック" charset="0"/>
              </a:rPr>
              <a:t>Why Are Alignments So Important?</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9"/>
          <p:cNvSpPr>
            <a:spLocks noChangeArrowheads="1"/>
          </p:cNvSpPr>
          <p:nvPr/>
        </p:nvSpPr>
        <p:spPr bwMode="auto">
          <a:xfrm>
            <a:off x="0" y="2514600"/>
            <a:ext cx="9144000" cy="3505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8130" name="Text Box 2"/>
          <p:cNvSpPr txBox="1">
            <a:spLocks noChangeArrowheads="1"/>
          </p:cNvSpPr>
          <p:nvPr/>
        </p:nvSpPr>
        <p:spPr bwMode="auto">
          <a:xfrm>
            <a:off x="803275" y="514350"/>
            <a:ext cx="67865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t>ALIGNMENT 7:	RETROELEMENTS IN SEQUENCE</a:t>
            </a:r>
          </a:p>
          <a:p>
            <a:pPr algn="ctr"/>
            <a:r>
              <a:rPr lang="en-US" sz="1600" b="1"/>
              <a:t>EXAMPLES FROM MAMMALIAN GENOME</a:t>
            </a:r>
            <a:endParaRPr lang="en-US" sz="2000" b="1"/>
          </a:p>
        </p:txBody>
      </p:sp>
      <p:grpSp>
        <p:nvGrpSpPr>
          <p:cNvPr id="48131" name="Group 3"/>
          <p:cNvGrpSpPr>
            <a:grpSpLocks/>
          </p:cNvGrpSpPr>
          <p:nvPr/>
        </p:nvGrpSpPr>
        <p:grpSpPr bwMode="auto">
          <a:xfrm>
            <a:off x="0" y="1447800"/>
            <a:ext cx="9144000" cy="4870450"/>
            <a:chOff x="0" y="1104"/>
            <a:chExt cx="5760" cy="3068"/>
          </a:xfrm>
        </p:grpSpPr>
        <p:sp>
          <p:nvSpPr>
            <p:cNvPr id="48132" name="Text Box 4"/>
            <p:cNvSpPr txBox="1">
              <a:spLocks noChangeArrowheads="1"/>
            </p:cNvSpPr>
            <p:nvPr/>
          </p:nvSpPr>
          <p:spPr bwMode="auto">
            <a:xfrm>
              <a:off x="0" y="1264"/>
              <a:ext cx="5760" cy="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b="1"/>
                <a:t>Nomenclature		Replication 		Example	Copy 				Signature				Number</a:t>
              </a:r>
            </a:p>
            <a:p>
              <a:r>
                <a:rPr lang="en-US" sz="1800" b="1"/>
                <a:t>								</a:t>
              </a:r>
            </a:p>
            <a:p>
              <a:r>
                <a:rPr lang="en-US" sz="1800" b="1"/>
                <a:t>Endogenous retrovirus	LTR, RT, env		enFeLV, HERV	10-10</a:t>
              </a:r>
              <a:r>
                <a:rPr lang="en-US" sz="1800" b="1" baseline="30000"/>
                <a:t>2</a:t>
              </a:r>
              <a:endParaRPr lang="en-US" sz="1800" b="1"/>
            </a:p>
            <a:p>
              <a:endParaRPr lang="en-US" sz="1800" b="1"/>
            </a:p>
            <a:p>
              <a:r>
                <a:rPr lang="en-US" sz="1800" b="1"/>
                <a:t>Retrotransposon	LTR, RT			HERV-H		10</a:t>
              </a:r>
              <a:r>
                <a:rPr lang="en-US" sz="1800" b="1" baseline="30000"/>
                <a:t>2</a:t>
              </a:r>
              <a:r>
                <a:rPr lang="en-US" sz="1800" b="1"/>
                <a:t>-10</a:t>
              </a:r>
              <a:r>
                <a:rPr lang="en-US" sz="1800" b="1" baseline="30000"/>
                <a:t>4</a:t>
              </a:r>
              <a:endParaRPr lang="en-US" sz="1800" b="1"/>
            </a:p>
            <a:p>
              <a:endParaRPr lang="en-US" sz="1800" b="1"/>
            </a:p>
            <a:p>
              <a:r>
                <a:rPr lang="en-US" sz="1800" b="1"/>
                <a:t>Retroposon		RT, int. promotor		LINEs		10</a:t>
              </a:r>
              <a:r>
                <a:rPr lang="en-US" sz="1800" b="1" baseline="30000"/>
                <a:t>4</a:t>
              </a:r>
              <a:r>
                <a:rPr lang="en-US" sz="1800" b="1"/>
                <a:t> - 10</a:t>
              </a:r>
              <a:r>
                <a:rPr lang="en-US" sz="1800" b="1" baseline="30000"/>
                <a:t>5</a:t>
              </a:r>
            </a:p>
            <a:p>
              <a:endParaRPr lang="en-US" sz="1800" b="1" baseline="30000"/>
            </a:p>
            <a:p>
              <a:endParaRPr lang="en-US" sz="1800" b="1" baseline="30000"/>
            </a:p>
            <a:p>
              <a:r>
                <a:rPr lang="en-US" sz="1800" b="1"/>
                <a:t>Solitary LTR		LTR					10-10</a:t>
              </a:r>
              <a:r>
                <a:rPr lang="en-US" sz="1800" b="1" baseline="30000"/>
                <a:t>4</a:t>
              </a:r>
              <a:endParaRPr lang="en-US" sz="1800" b="1"/>
            </a:p>
            <a:p>
              <a:endParaRPr lang="en-US" sz="1800" b="1"/>
            </a:p>
            <a:p>
              <a:r>
                <a:rPr lang="en-US" sz="1800" b="1"/>
                <a:t>SINEs			Int. promotor		Alu, CAN-SINES	10</a:t>
              </a:r>
              <a:r>
                <a:rPr lang="en-US" sz="1800" b="1" baseline="30000"/>
                <a:t>5</a:t>
              </a:r>
              <a:r>
                <a:rPr lang="en-US" sz="1800" b="1"/>
                <a:t>-10</a:t>
              </a:r>
              <a:r>
                <a:rPr lang="en-US" sz="1800" b="1" baseline="30000"/>
                <a:t>6</a:t>
              </a:r>
              <a:endParaRPr lang="en-US" sz="1800" b="1"/>
            </a:p>
            <a:p>
              <a:endParaRPr lang="en-US" sz="1800" b="1"/>
            </a:p>
            <a:p>
              <a:r>
                <a:rPr lang="en-US" sz="1800" b="1"/>
                <a:t>Processed</a:t>
              </a:r>
            </a:p>
            <a:p>
              <a:r>
                <a:rPr lang="en-US" sz="1800" b="1"/>
                <a:t>Pseudogenes		Cellular Promotor	Ribosomal genes ~10</a:t>
              </a:r>
              <a:r>
                <a:rPr lang="en-US" sz="1800" b="1" baseline="30000"/>
                <a:t>4</a:t>
              </a:r>
              <a:endParaRPr lang="en-US" sz="1800" b="1"/>
            </a:p>
            <a:p>
              <a:endParaRPr lang="en-US" sz="1800" b="1"/>
            </a:p>
          </p:txBody>
        </p:sp>
        <p:sp>
          <p:nvSpPr>
            <p:cNvPr id="48133" name="Line 5"/>
            <p:cNvSpPr>
              <a:spLocks noChangeShapeType="1"/>
            </p:cNvSpPr>
            <p:nvPr/>
          </p:nvSpPr>
          <p:spPr bwMode="auto">
            <a:xfrm>
              <a:off x="0" y="1632"/>
              <a:ext cx="576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134" name="Line 6"/>
            <p:cNvSpPr>
              <a:spLocks noChangeShapeType="1"/>
            </p:cNvSpPr>
            <p:nvPr/>
          </p:nvSpPr>
          <p:spPr bwMode="auto">
            <a:xfrm>
              <a:off x="0" y="1104"/>
              <a:ext cx="576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6413500"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extBox 2"/>
          <p:cNvSpPr txBox="1">
            <a:spLocks noChangeArrowheads="1"/>
          </p:cNvSpPr>
          <p:nvPr/>
        </p:nvSpPr>
        <p:spPr bwMode="auto">
          <a:xfrm>
            <a:off x="2436813" y="755650"/>
            <a:ext cx="4410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SINE Retroelements in Felidae</a:t>
            </a:r>
          </a:p>
          <a:p>
            <a:endParaRPr lang="en-US"/>
          </a:p>
        </p:txBody>
      </p:sp>
      <p:pic>
        <p:nvPicPr>
          <p:cNvPr id="5017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6324600"/>
            <a:ext cx="25273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70572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TextBox 2"/>
          <p:cNvSpPr txBox="1">
            <a:spLocks noChangeArrowheads="1"/>
          </p:cNvSpPr>
          <p:nvPr/>
        </p:nvSpPr>
        <p:spPr bwMode="auto">
          <a:xfrm>
            <a:off x="977900" y="806450"/>
            <a:ext cx="6891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Rare Excision of SINE element in Puma Genome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body" idx="4294967295"/>
          </p:nvPr>
        </p:nvSpPr>
        <p:spPr/>
        <p:txBody>
          <a:bodyPr/>
          <a:lstStyle/>
          <a:p>
            <a:pPr lvl="1" eaLnBrk="1" hangingPunct="1"/>
            <a:endParaRPr lang="en-US" sz="2100" b="1">
              <a:latin typeface="Arial" charset="0"/>
              <a:ea typeface="ＭＳ Ｐゴシック" charset="0"/>
            </a:endParaRPr>
          </a:p>
          <a:p>
            <a:pPr lvl="1" eaLnBrk="1" hangingPunct="1">
              <a:buFontTx/>
              <a:buNone/>
            </a:pPr>
            <a:endParaRPr lang="en-US" sz="2100" b="1">
              <a:latin typeface="Arial" charset="0"/>
              <a:ea typeface="ＭＳ Ｐゴシック" charset="0"/>
            </a:endParaRPr>
          </a:p>
        </p:txBody>
      </p:sp>
      <p:sp>
        <p:nvSpPr>
          <p:cNvPr id="52226" name="Rectangle 3"/>
          <p:cNvSpPr>
            <a:spLocks noGrp="1" noChangeArrowheads="1"/>
          </p:cNvSpPr>
          <p:nvPr>
            <p:ph type="title" idx="4294967295"/>
          </p:nvPr>
        </p:nvSpPr>
        <p:spPr>
          <a:xfrm>
            <a:off x="685800" y="-228600"/>
            <a:ext cx="7772400" cy="1143000"/>
          </a:xfrm>
        </p:spPr>
        <p:txBody>
          <a:bodyPr/>
          <a:lstStyle/>
          <a:p>
            <a:pPr eaLnBrk="1" hangingPunct="1"/>
            <a:r>
              <a:rPr lang="en-US" sz="3000">
                <a:latin typeface="Arial" charset="0"/>
                <a:ea typeface="ＭＳ Ｐゴシック" charset="0"/>
                <a:cs typeface="ＭＳ Ｐゴシック" charset="0"/>
              </a:rPr>
              <a:t>Which Alignment Is Best?</a:t>
            </a:r>
          </a:p>
        </p:txBody>
      </p:sp>
      <p:pic>
        <p:nvPicPr>
          <p:cNvPr id="522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35000"/>
            <a:ext cx="5626100" cy="622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5"/>
          <p:cNvSpPr>
            <a:spLocks noChangeArrowheads="1"/>
          </p:cNvSpPr>
          <p:nvPr/>
        </p:nvSpPr>
        <p:spPr bwMode="auto">
          <a:xfrm>
            <a:off x="5486400" y="6019800"/>
            <a:ext cx="34877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800"/>
              <a:t>Loytynoja and Goldman</a:t>
            </a:r>
          </a:p>
          <a:p>
            <a:pPr algn="r"/>
            <a:r>
              <a:rPr lang="en-US" sz="1800"/>
              <a:t>Science 2008 </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a:xfrm>
            <a:off x="685800" y="228600"/>
            <a:ext cx="7772400" cy="1143000"/>
          </a:xfrm>
        </p:spPr>
        <p:txBody>
          <a:bodyPr/>
          <a:lstStyle/>
          <a:p>
            <a:pPr eaLnBrk="1" hangingPunct="1"/>
            <a:r>
              <a:rPr lang="en-US" sz="2800">
                <a:latin typeface="Arial" charset="0"/>
                <a:ea typeface="ＭＳ Ｐゴシック" charset="0"/>
                <a:cs typeface="ＭＳ Ｐゴシック" charset="0"/>
              </a:rPr>
              <a:t>Translation Alignment</a:t>
            </a:r>
          </a:p>
        </p:txBody>
      </p:sp>
      <p:sp>
        <p:nvSpPr>
          <p:cNvPr id="54274" name="Rectangle 3"/>
          <p:cNvSpPr>
            <a:spLocks noGrp="1" noChangeArrowheads="1"/>
          </p:cNvSpPr>
          <p:nvPr>
            <p:ph type="body" idx="4294967295"/>
          </p:nvPr>
        </p:nvSpPr>
        <p:spPr>
          <a:xfrm>
            <a:off x="609600" y="1143000"/>
            <a:ext cx="7848600" cy="1828800"/>
          </a:xfrm>
        </p:spPr>
        <p:txBody>
          <a:bodyPr/>
          <a:lstStyle/>
          <a:p>
            <a:pPr eaLnBrk="1" hangingPunct="1"/>
            <a:r>
              <a:rPr lang="en-US" sz="1600">
                <a:latin typeface="Arial" charset="0"/>
                <a:ea typeface="ＭＳ Ｐゴシック" charset="0"/>
                <a:cs typeface="ＭＳ Ｐゴシック" charset="0"/>
              </a:rPr>
              <a:t>Translates nucleotide files into amino acids</a:t>
            </a:r>
          </a:p>
          <a:p>
            <a:pPr eaLnBrk="1" hangingPunct="1"/>
            <a:r>
              <a:rPr lang="en-US" sz="1600">
                <a:latin typeface="Arial" charset="0"/>
                <a:ea typeface="ＭＳ Ｐゴシック" charset="0"/>
                <a:cs typeface="ＭＳ Ｐゴシック" charset="0"/>
              </a:rPr>
              <a:t>Aligns amino acids</a:t>
            </a:r>
          </a:p>
          <a:p>
            <a:pPr eaLnBrk="1" hangingPunct="1"/>
            <a:r>
              <a:rPr lang="en-US" sz="1600">
                <a:latin typeface="Arial" charset="0"/>
                <a:ea typeface="ＭＳ Ｐゴシック" charset="0"/>
                <a:cs typeface="ＭＳ Ｐゴシック" charset="0"/>
              </a:rPr>
              <a:t>Translates back to original nucleotides using the scaffold of amino acid alignment.</a:t>
            </a:r>
          </a:p>
          <a:p>
            <a:pPr eaLnBrk="1" hangingPunct="1"/>
            <a:r>
              <a:rPr lang="en-US" sz="1600">
                <a:latin typeface="Arial" charset="0"/>
                <a:ea typeface="ＭＳ Ｐゴシック" charset="0"/>
                <a:cs typeface="ＭＳ Ｐゴシック" charset="0"/>
              </a:rPr>
              <a:t>Beware: For highly divergent sequences, still must edit by eye</a:t>
            </a:r>
          </a:p>
          <a:p>
            <a:pPr eaLnBrk="1" hangingPunct="1"/>
            <a:r>
              <a:rPr lang="en-US" sz="1600">
                <a:latin typeface="Arial" charset="0"/>
                <a:ea typeface="ＭＳ Ｐゴシック" charset="0"/>
                <a:cs typeface="ＭＳ Ｐゴシック" charset="0"/>
              </a:rPr>
              <a:t>Example: TRANSLATER X, REVTRANS</a:t>
            </a:r>
          </a:p>
        </p:txBody>
      </p:sp>
      <p:pic>
        <p:nvPicPr>
          <p:cNvPr id="5427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25" y="2971800"/>
            <a:ext cx="893127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idx="4294967295"/>
          </p:nvPr>
        </p:nvSpPr>
        <p:spPr/>
        <p:txBody>
          <a:bodyPr/>
          <a:lstStyle/>
          <a:p>
            <a:pPr eaLnBrk="1" hangingPunct="1"/>
            <a:r>
              <a:rPr lang="en-US" sz="3400">
                <a:latin typeface="Arial" charset="0"/>
                <a:ea typeface="ＭＳ Ｐゴシック" charset="0"/>
                <a:cs typeface="ＭＳ Ｐゴシック" charset="0"/>
              </a:rPr>
              <a:t>Statistical Alignment</a:t>
            </a:r>
          </a:p>
        </p:txBody>
      </p:sp>
      <p:sp>
        <p:nvSpPr>
          <p:cNvPr id="55298" name="Rectangle 3"/>
          <p:cNvSpPr>
            <a:spLocks noGrp="1" noChangeArrowheads="1"/>
          </p:cNvSpPr>
          <p:nvPr>
            <p:ph type="body" idx="4294967295"/>
          </p:nvPr>
        </p:nvSpPr>
        <p:spPr>
          <a:xfrm>
            <a:off x="685800" y="1676400"/>
            <a:ext cx="7772400" cy="4648200"/>
          </a:xfrm>
        </p:spPr>
        <p:txBody>
          <a:bodyPr/>
          <a:lstStyle/>
          <a:p>
            <a:pPr eaLnBrk="1" hangingPunct="1"/>
            <a:r>
              <a:rPr lang="en-US" sz="2000">
                <a:latin typeface="Arial" charset="0"/>
                <a:ea typeface="ＭＳ Ｐゴシック" charset="0"/>
                <a:cs typeface="ＭＳ Ｐゴシック" charset="0"/>
              </a:rPr>
              <a:t>Important for full genome comparisons in whole genome sequencing projects where verification by eye not feasible.</a:t>
            </a:r>
          </a:p>
          <a:p>
            <a:pPr eaLnBrk="1" hangingPunct="1"/>
            <a:r>
              <a:rPr lang="en-US" sz="2000">
                <a:latin typeface="Arial" charset="0"/>
                <a:ea typeface="ＭＳ Ｐゴシック" charset="0"/>
                <a:cs typeface="ＭＳ Ｐゴシック" charset="0"/>
              </a:rPr>
              <a:t>Created to deal with ambiguities within alignment.</a:t>
            </a:r>
          </a:p>
          <a:p>
            <a:pPr eaLnBrk="1" hangingPunct="1"/>
            <a:r>
              <a:rPr lang="en-US" sz="2000">
                <a:latin typeface="Arial" charset="0"/>
                <a:ea typeface="ＭＳ Ｐゴシック" charset="0"/>
                <a:cs typeface="ＭＳ Ｐゴシック" charset="0"/>
              </a:rPr>
              <a:t>Jointly estimates alignment and phylogeny without potential bias of guide tree used in progessive alignments.</a:t>
            </a:r>
          </a:p>
          <a:p>
            <a:pPr eaLnBrk="1" hangingPunct="1"/>
            <a:r>
              <a:rPr lang="en-US" sz="2000">
                <a:latin typeface="Arial" charset="0"/>
                <a:ea typeface="ＭＳ Ｐゴシック" charset="0"/>
                <a:cs typeface="ＭＳ Ｐゴシック" charset="0"/>
              </a:rPr>
              <a:t>All possible alignments are considered</a:t>
            </a:r>
          </a:p>
          <a:p>
            <a:pPr eaLnBrk="1" hangingPunct="1"/>
            <a:r>
              <a:rPr lang="en-US" sz="2000">
                <a:latin typeface="Arial" charset="0"/>
                <a:ea typeface="ＭＳ Ｐゴシック" charset="0"/>
                <a:cs typeface="ＭＳ Ｐゴシック" charset="0"/>
              </a:rPr>
              <a:t>Bayesian framework to assess confidence using posterior probabilities</a:t>
            </a:r>
          </a:p>
          <a:p>
            <a:pPr eaLnBrk="1" hangingPunct="1"/>
            <a:r>
              <a:rPr lang="en-US" sz="2000">
                <a:latin typeface="Arial" charset="0"/>
                <a:ea typeface="ＭＳ Ｐゴシック" charset="0"/>
                <a:cs typeface="ＭＳ Ｐゴシック" charset="0"/>
              </a:rPr>
              <a:t>Recent 2017 study by Bugusz &amp; Whelan (Syst. Biol) indicates performances differ over divergence time.</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idx="4294967295"/>
          </p:nvPr>
        </p:nvSpPr>
        <p:spPr/>
        <p:txBody>
          <a:bodyPr/>
          <a:lstStyle/>
          <a:p>
            <a:pPr eaLnBrk="1" hangingPunct="1"/>
            <a:r>
              <a:rPr lang="en-US" sz="3400">
                <a:latin typeface="Arial" charset="0"/>
                <a:ea typeface="ＭＳ Ｐゴシック" charset="0"/>
                <a:cs typeface="ＭＳ Ｐゴシック" charset="0"/>
              </a:rPr>
              <a:t>Statistical Alignment Programs</a:t>
            </a:r>
          </a:p>
        </p:txBody>
      </p:sp>
      <p:sp>
        <p:nvSpPr>
          <p:cNvPr id="57346" name="Rectangle 3"/>
          <p:cNvSpPr>
            <a:spLocks noGrp="1" noChangeArrowheads="1"/>
          </p:cNvSpPr>
          <p:nvPr>
            <p:ph type="body" idx="4294967295"/>
          </p:nvPr>
        </p:nvSpPr>
        <p:spPr>
          <a:xfrm>
            <a:off x="381000" y="1676400"/>
            <a:ext cx="8458200" cy="4495800"/>
          </a:xfrm>
        </p:spPr>
        <p:txBody>
          <a:bodyPr/>
          <a:lstStyle/>
          <a:p>
            <a:pPr eaLnBrk="1" hangingPunct="1"/>
            <a:endParaRPr lang="en-US" sz="2400">
              <a:latin typeface="Helvetica" charset="0"/>
              <a:ea typeface="ＭＳ Ｐゴシック" charset="0"/>
              <a:cs typeface="ＭＳ Ｐゴシック" charset="0"/>
            </a:endParaRPr>
          </a:p>
          <a:p>
            <a:pPr eaLnBrk="1" hangingPunct="1"/>
            <a:r>
              <a:rPr lang="en-US" sz="2400">
                <a:latin typeface="Helvetica" charset="0"/>
                <a:ea typeface="ＭＳ Ｐゴシック" charset="0"/>
                <a:cs typeface="ＭＳ Ｐゴシック" charset="0"/>
              </a:rPr>
              <a:t>BAli-Phy: Bayesian Alignment and Phylogeny Estimation</a:t>
            </a:r>
          </a:p>
          <a:p>
            <a:pPr eaLnBrk="1" hangingPunct="1"/>
            <a:r>
              <a:rPr lang="en-US" sz="2400">
                <a:latin typeface="Helvetica" charset="0"/>
                <a:ea typeface="ＭＳ Ｐゴシック" charset="0"/>
                <a:cs typeface="ＭＳ Ｐゴシック" charset="0"/>
              </a:rPr>
              <a:t>BEAST: Bayesian Evolutionary Analysis Sampling Trees</a:t>
            </a:r>
          </a:p>
          <a:p>
            <a:pPr eaLnBrk="1" hangingPunct="1"/>
            <a:r>
              <a:rPr lang="en-US" sz="2400">
                <a:latin typeface="Helvetica" charset="0"/>
                <a:ea typeface="ＭＳ Ｐゴシック" charset="0"/>
                <a:cs typeface="ＭＳ Ｐゴシック" charset="0"/>
              </a:rPr>
              <a:t>Alifritz: Simultaneous Statistical Multiple Alignment and Phylogeny Reconstruction</a:t>
            </a:r>
          </a:p>
          <a:p>
            <a:pPr eaLnBrk="1" hangingPunct="1"/>
            <a:r>
              <a:rPr lang="en-US" sz="2400">
                <a:latin typeface="Helvetica" charset="0"/>
                <a:ea typeface="ＭＳ Ｐゴシック" charset="0"/>
                <a:cs typeface="ＭＳ Ｐゴシック" charset="0"/>
              </a:rPr>
              <a:t>DART: DNA, Amino and RNA Tests</a:t>
            </a:r>
          </a:p>
          <a:p>
            <a:pPr eaLnBrk="1" hangingPunct="1"/>
            <a:r>
              <a:rPr lang="en-US" sz="2400">
                <a:latin typeface="Helvetica" charset="0"/>
                <a:ea typeface="ＭＳ Ｐゴシック" charset="0"/>
                <a:cs typeface="ＭＳ Ｐゴシック" charset="0"/>
              </a:rPr>
              <a:t>StatAlign</a:t>
            </a:r>
          </a:p>
          <a:p>
            <a:pPr eaLnBrk="1" hangingPunct="1"/>
            <a:r>
              <a:rPr lang="en-US" sz="2400">
                <a:latin typeface="Helvetica" charset="0"/>
                <a:ea typeface="ＭＳ Ｐゴシック" charset="0"/>
                <a:cs typeface="ＭＳ Ｐゴシック" charset="0"/>
              </a:rPr>
              <a:t>PRANK: Probabilistic Alignment Kit</a:t>
            </a:r>
          </a:p>
          <a:p>
            <a:pPr eaLnBrk="1" hangingPunct="1"/>
            <a:r>
              <a:rPr lang="en-US" sz="2400">
                <a:latin typeface="Arial" charset="0"/>
                <a:ea typeface="ＭＳ Ｐゴシック" charset="0"/>
                <a:cs typeface="ＭＳ Ｐゴシック" charset="0"/>
              </a:rPr>
              <a:t>PaHMM-Tree</a:t>
            </a:r>
          </a:p>
          <a:p>
            <a:pPr eaLnBrk="1" hangingPunct="1"/>
            <a:endParaRPr lang="en-US" sz="240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04800"/>
            <a:ext cx="63119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extBox 2"/>
          <p:cNvSpPr txBox="1">
            <a:spLocks noChangeArrowheads="1"/>
          </p:cNvSpPr>
          <p:nvPr/>
        </p:nvSpPr>
        <p:spPr bwMode="auto">
          <a:xfrm>
            <a:off x="1066800" y="3124200"/>
            <a:ext cx="7620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Scaling to accommodate excessively large datasets:</a:t>
            </a:r>
          </a:p>
          <a:p>
            <a:r>
              <a:rPr lang="en-US" sz="1600"/>
              <a:t>	50,000-100,000 sequences</a:t>
            </a:r>
          </a:p>
          <a:p>
            <a:endParaRPr lang="en-US" sz="1600"/>
          </a:p>
          <a:p>
            <a:r>
              <a:rPr lang="en-US" sz="1600"/>
              <a:t>Programs such as PASTA, SATe-II, PHMM-Tree</a:t>
            </a:r>
          </a:p>
          <a:p>
            <a:endParaRPr lang="en-US" sz="1600"/>
          </a:p>
          <a:p>
            <a:r>
              <a:rPr lang="en-US" sz="1600"/>
              <a:t>Develop computational shortcuts</a:t>
            </a:r>
          </a:p>
          <a:p>
            <a:endParaRPr lang="en-US" sz="1600"/>
          </a:p>
          <a:p>
            <a:r>
              <a:rPr lang="en-US" sz="1600"/>
              <a:t>‘Evolutionary Aware’ constructing ‘correct’ Alignment and Tree Simultaneously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113" y="762000"/>
            <a:ext cx="4803775"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Rectangle 3"/>
          <p:cNvSpPr>
            <a:spLocks noGrp="1" noChangeArrowheads="1"/>
          </p:cNvSpPr>
          <p:nvPr>
            <p:ph type="body" idx="4294967295"/>
          </p:nvPr>
        </p:nvSpPr>
        <p:spPr>
          <a:xfrm>
            <a:off x="323850" y="246063"/>
            <a:ext cx="8509000" cy="307975"/>
          </a:xfrm>
          <a:noFill/>
        </p:spPr>
        <p:txBody>
          <a:bodyPr>
            <a:spAutoFit/>
          </a:bodyPr>
          <a:lstStyle/>
          <a:p>
            <a:pPr marL="0" indent="0" algn="ctr">
              <a:spcBef>
                <a:spcPct val="0"/>
              </a:spcBef>
              <a:buFontTx/>
              <a:buNone/>
            </a:pPr>
            <a:r>
              <a:rPr lang="en-US" sz="1400" b="1">
                <a:solidFill>
                  <a:schemeClr val="tx2"/>
                </a:solidFill>
                <a:latin typeface="Arial" charset="0"/>
                <a:ea typeface="ＭＳ Ｐゴシック" charset="0"/>
                <a:cs typeface="ＭＳ Ｐゴシック" charset="0"/>
              </a:rPr>
              <a:t>Figure 1. An example benchmark alignment.</a:t>
            </a:r>
          </a:p>
        </p:txBody>
      </p:sp>
      <p:sp>
        <p:nvSpPr>
          <p:cNvPr id="4100" name="Text Box 4"/>
          <p:cNvSpPr txBox="1">
            <a:spLocks noChangeArrowheads="1"/>
          </p:cNvSpPr>
          <p:nvPr/>
        </p:nvSpPr>
        <p:spPr bwMode="auto">
          <a:xfrm>
            <a:off x="404813" y="5748338"/>
            <a:ext cx="83470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defRPr/>
            </a:pPr>
            <a:r>
              <a:rPr lang="en-US" sz="1100"/>
              <a:t>Thompson JD, Linard B, Lecompte O, Poch O (2011) A Comprehensive Benchmark Study of Multiple Sequence Alignment Methods: Current Challenges and Future Perspectives. PLOS ONE 6(3): e18093. https://doi.org/10.1371/journal.pone.0018093</a:t>
            </a:r>
          </a:p>
          <a:p>
            <a:pPr eaLnBrk="1" hangingPunct="1">
              <a:defRPr/>
            </a:pPr>
            <a:r>
              <a:rPr lang="en-US" sz="1100">
                <a:hlinkClick r:id="rId3"/>
              </a:rPr>
              <a:t>http://journals.plos.org/plosone/article?id=10.1371/journal.pone.0018093</a:t>
            </a:r>
            <a:endParaRPr lang="en-US" sz="1100"/>
          </a:p>
        </p:txBody>
      </p:sp>
      <p:pic>
        <p:nvPicPr>
          <p:cNvPr id="604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813" y="6151563"/>
            <a:ext cx="2205037"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85800" y="304800"/>
            <a:ext cx="7772400" cy="1143000"/>
          </a:xfrm>
        </p:spPr>
        <p:txBody>
          <a:bodyPr/>
          <a:lstStyle/>
          <a:p>
            <a:r>
              <a:rPr lang="en-US" sz="3200">
                <a:latin typeface="Arial" charset="0"/>
                <a:ea typeface="ＭＳ Ｐゴシック" charset="0"/>
                <a:cs typeface="ＭＳ Ｐゴシック" charset="0"/>
              </a:rPr>
              <a:t>Post-Genomic Era: Issues in MSA Algorithms &amp; Benchmarking</a:t>
            </a:r>
          </a:p>
        </p:txBody>
      </p:sp>
      <p:sp>
        <p:nvSpPr>
          <p:cNvPr id="61442" name="Content Placeholder 2"/>
          <p:cNvSpPr>
            <a:spLocks noGrp="1"/>
          </p:cNvSpPr>
          <p:nvPr>
            <p:ph idx="1"/>
          </p:nvPr>
        </p:nvSpPr>
        <p:spPr>
          <a:xfrm>
            <a:off x="685800" y="1828800"/>
            <a:ext cx="7772400" cy="4114800"/>
          </a:xfrm>
        </p:spPr>
        <p:txBody>
          <a:bodyPr/>
          <a:lstStyle/>
          <a:p>
            <a:r>
              <a:rPr lang="en-US" sz="2000">
                <a:latin typeface="Arial" charset="0"/>
                <a:ea typeface="ＭＳ Ｐゴシック" charset="0"/>
                <a:cs typeface="ＭＳ Ｐゴシック" charset="0"/>
              </a:rPr>
              <a:t>Scalability to accommodate large numbers of sequence of genomes</a:t>
            </a:r>
          </a:p>
          <a:p>
            <a:r>
              <a:rPr lang="en-US" sz="2000">
                <a:latin typeface="Arial" charset="0"/>
                <a:ea typeface="ＭＳ Ｐゴシック" charset="0"/>
                <a:cs typeface="ＭＳ Ｐゴシック" charset="0"/>
              </a:rPr>
              <a:t>Unequal representation of taxa in genome databases (traditional model organisms)</a:t>
            </a:r>
          </a:p>
          <a:p>
            <a:r>
              <a:rPr lang="en-US" sz="2000">
                <a:latin typeface="Arial" charset="0"/>
                <a:ea typeface="ＭＳ Ｐゴシック" charset="0"/>
                <a:cs typeface="ＭＳ Ｐゴシック" charset="0"/>
              </a:rPr>
              <a:t>Increased complexity of protein data &amp; homology:  multi-domains, large natively disordered regions, splicing transcripts unique to each new organism added to databases.  While alignment programs might preferentially remove these regions, ignore vital functions of important motifs (signalling, post-translational modifications. </a:t>
            </a:r>
          </a:p>
          <a:p>
            <a:r>
              <a:rPr lang="en-US" sz="2000">
                <a:latin typeface="Arial" charset="0"/>
                <a:ea typeface="ＭＳ Ｐゴシック" charset="0"/>
                <a:cs typeface="ＭＳ Ｐゴシック" charset="0"/>
              </a:rPr>
              <a:t>Pipeline programs designed to automatically predict new genes error prone (accuracy &lt;50%)</a:t>
            </a:r>
          </a:p>
          <a:p>
            <a:r>
              <a:rPr lang="en-US" sz="2000">
                <a:latin typeface="Arial" charset="0"/>
                <a:ea typeface="ＭＳ Ｐゴシック" charset="0"/>
                <a:cs typeface="ＭＳ Ｐゴシック" charset="0"/>
              </a:rPr>
              <a:t>Next gen sequencing producing flood of short reads not properly filtered—noisy data clogging up genome datasets</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txBox="1">
            <a:spLocks noChangeArrowheads="1"/>
          </p:cNvSpPr>
          <p:nvPr/>
        </p:nvSpPr>
        <p:spPr bwMode="auto">
          <a:xfrm>
            <a:off x="533400" y="1524000"/>
            <a:ext cx="6781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ja-JP" altLang="en-US" sz="3400" b="1" i="1"/>
              <a:t>“</a:t>
            </a:r>
            <a:r>
              <a:rPr lang="en-US" altLang="ja-JP" sz="3400" b="1" i="1"/>
              <a:t>Garbage IN - Garbage OUT</a:t>
            </a:r>
            <a:r>
              <a:rPr lang="en-US" sz="3400" b="1" i="1"/>
              <a:t>”</a:t>
            </a:r>
            <a:endParaRPr lang="en-US" sz="3400" b="1"/>
          </a:p>
        </p:txBody>
      </p:sp>
      <p:pic>
        <p:nvPicPr>
          <p:cNvPr id="17410" name="Picture 9" descr="Small_tipper dumps trash 1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971800"/>
            <a:ext cx="213201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85800" y="228600"/>
            <a:ext cx="7772400" cy="1143000"/>
          </a:xfrm>
        </p:spPr>
        <p:txBody>
          <a:bodyPr/>
          <a:lstStyle/>
          <a:p>
            <a:r>
              <a:rPr lang="en-US">
                <a:latin typeface="Arial" charset="0"/>
                <a:ea typeface="ＭＳ Ｐゴシック" charset="0"/>
                <a:cs typeface="ＭＳ Ｐゴシック" charset="0"/>
              </a:rPr>
              <a:t>MAFFT: Progressive Methods</a:t>
            </a:r>
          </a:p>
        </p:txBody>
      </p:sp>
      <p:pic>
        <p:nvPicPr>
          <p:cNvPr id="6349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9700" y="4749800"/>
            <a:ext cx="485140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4"/>
          <p:cNvSpPr>
            <a:spLocks noChangeArrowheads="1"/>
          </p:cNvSpPr>
          <p:nvPr/>
        </p:nvSpPr>
        <p:spPr bwMode="auto">
          <a:xfrm>
            <a:off x="-33338" y="1600200"/>
            <a:ext cx="9144001"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500" b="1"/>
              <a:t>Method  FFT-NS-1, FFT-NS-2 (Simple Progressive</a:t>
            </a:r>
            <a:r>
              <a:rPr lang="en-US" sz="1500"/>
              <a:t>: </a:t>
            </a:r>
            <a:r>
              <a:rPr lang="en-US" sz="1500" b="1"/>
              <a:t>makes a rough distance matrix by counting the number of shared 6-tuples between every sequence pair, (2) build a guide tree and (3) align the sequences according to the branching order.</a:t>
            </a:r>
          </a:p>
          <a:p>
            <a:endParaRPr lang="en-US" sz="1500"/>
          </a:p>
          <a:p>
            <a:r>
              <a:rPr lang="en-US" sz="1500"/>
              <a:t>Commands for FFT-NS-1 </a:t>
            </a:r>
          </a:p>
          <a:p>
            <a:pPr lvl="1"/>
            <a:r>
              <a:rPr lang="en-US" sz="1500"/>
              <a:t>mafft --retree 1 input_file &gt; output_file </a:t>
            </a:r>
          </a:p>
          <a:p>
            <a:r>
              <a:rPr lang="en-US" sz="1500"/>
              <a:t>or </a:t>
            </a:r>
          </a:p>
          <a:p>
            <a:pPr lvl="1"/>
            <a:r>
              <a:rPr lang="en-US" sz="1500"/>
              <a:t>fftns --retree 1 input_file &gt; output_file </a:t>
            </a:r>
          </a:p>
          <a:p>
            <a:endParaRPr lang="en-US" sz="1500"/>
          </a:p>
          <a:p>
            <a:r>
              <a:rPr lang="en-US" sz="1500"/>
              <a:t>Commands for FFT-NS-2 </a:t>
            </a:r>
            <a:r>
              <a:rPr lang="en-US" sz="1500" b="1"/>
              <a:t>(In FFT-NS-2, the first 3 step are done, then (4) the guide tree is re-computed from the FFT-NS-1 alignment, and (5) the second progressive alignment is carried out)  </a:t>
            </a:r>
          </a:p>
          <a:p>
            <a:r>
              <a:rPr lang="en-US" sz="1500"/>
              <a:t>	mafft --retree 2 input_file &gt; output_file </a:t>
            </a:r>
          </a:p>
          <a:p>
            <a:r>
              <a:rPr lang="en-US" sz="1500"/>
              <a:t>or </a:t>
            </a:r>
          </a:p>
          <a:p>
            <a:r>
              <a:rPr lang="en-US" sz="1500"/>
              <a:t>	fftns input_file &gt; output_file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457200" y="304800"/>
            <a:ext cx="7772400" cy="1143000"/>
          </a:xfrm>
        </p:spPr>
        <p:txBody>
          <a:bodyPr/>
          <a:lstStyle/>
          <a:p>
            <a:r>
              <a:rPr lang="en-US" sz="3200">
                <a:latin typeface="Arial" charset="0"/>
                <a:ea typeface="ＭＳ Ｐゴシック" charset="0"/>
                <a:cs typeface="ＭＳ Ｐゴシック" charset="0"/>
              </a:rPr>
              <a:t>MAFFT: Iterative refinement method</a:t>
            </a:r>
          </a:p>
        </p:txBody>
      </p:sp>
      <p:pic>
        <p:nvPicPr>
          <p:cNvPr id="6451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4150" b="-4150"/>
          <a:stretch>
            <a:fillRect/>
          </a:stretch>
        </p:blipFill>
        <p:spPr>
          <a:xfrm>
            <a:off x="4876800" y="4343400"/>
            <a:ext cx="3741738" cy="2057400"/>
          </a:xfrm>
        </p:spPr>
      </p:pic>
      <p:sp>
        <p:nvSpPr>
          <p:cNvPr id="64515" name="Rectangle 5"/>
          <p:cNvSpPr>
            <a:spLocks noChangeArrowheads="1"/>
          </p:cNvSpPr>
          <p:nvPr/>
        </p:nvSpPr>
        <p:spPr bwMode="auto">
          <a:xfrm>
            <a:off x="381000" y="1371600"/>
            <a:ext cx="85344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t>Commands for FFT-NS-i (max. 1,000 cycles)</a:t>
            </a:r>
            <a:r>
              <a:rPr lang="en-US" sz="1600"/>
              <a:t>   </a:t>
            </a:r>
          </a:p>
          <a:p>
            <a:r>
              <a:rPr lang="en-US" sz="1600" b="1"/>
              <a:t>	mafft --maxiterate 1000 </a:t>
            </a:r>
            <a:r>
              <a:rPr lang="en-US" sz="1600" b="1" i="1"/>
              <a:t>input_file</a:t>
            </a:r>
            <a:r>
              <a:rPr lang="en-US" sz="1600" b="1"/>
              <a:t> &gt; </a:t>
            </a:r>
            <a:r>
              <a:rPr lang="en-US" sz="1600" b="1" i="1"/>
              <a:t>output_file</a:t>
            </a:r>
            <a:r>
              <a:rPr lang="en-US" sz="1600"/>
              <a:t> </a:t>
            </a:r>
          </a:p>
          <a:p>
            <a:r>
              <a:rPr lang="en-US" sz="1600"/>
              <a:t>or </a:t>
            </a:r>
          </a:p>
          <a:p>
            <a:r>
              <a:rPr lang="en-US" sz="1600" b="1"/>
              <a:t>	fftnsi --maxiterate 1000 </a:t>
            </a:r>
            <a:r>
              <a:rPr lang="en-US" sz="1600" b="1" i="1"/>
              <a:t>input_file</a:t>
            </a:r>
            <a:r>
              <a:rPr lang="en-US" sz="1600" b="1"/>
              <a:t> &gt; </a:t>
            </a:r>
            <a:r>
              <a:rPr lang="en-US" sz="1600" b="1" i="1"/>
              <a:t>output_file</a:t>
            </a:r>
            <a:r>
              <a:rPr lang="en-US" sz="1600"/>
              <a:t> </a:t>
            </a:r>
          </a:p>
          <a:p>
            <a:r>
              <a:rPr lang="en-US" sz="1600"/>
              <a:t>The iterative refinement is repeated until no more improvement in the WSP score is made or the number of cycles reaches 1,000. </a:t>
            </a:r>
          </a:p>
          <a:p>
            <a:endParaRPr lang="en-US" sz="1600" b="1"/>
          </a:p>
          <a:p>
            <a:endParaRPr lang="en-US" sz="1600" b="1"/>
          </a:p>
          <a:p>
            <a:r>
              <a:rPr lang="en-US" sz="1600" b="1"/>
              <a:t>Commands for FFT-NS-i (max. 2 cycles)</a:t>
            </a:r>
            <a:r>
              <a:rPr lang="en-US" sz="1600"/>
              <a:t> </a:t>
            </a:r>
          </a:p>
          <a:p>
            <a:r>
              <a:rPr lang="en-US" sz="1600" b="1"/>
              <a:t>	mafft --maxiterate 1000 </a:t>
            </a:r>
            <a:r>
              <a:rPr lang="en-US" sz="1600" b="1" i="1"/>
              <a:t>input_file</a:t>
            </a:r>
            <a:r>
              <a:rPr lang="en-US" sz="1600" b="1"/>
              <a:t> &gt; </a:t>
            </a:r>
            <a:r>
              <a:rPr lang="en-US" sz="1600" b="1" i="1"/>
              <a:t>output_file</a:t>
            </a:r>
            <a:r>
              <a:rPr lang="en-US" sz="1600"/>
              <a:t> </a:t>
            </a:r>
          </a:p>
          <a:p>
            <a:r>
              <a:rPr lang="en-US" sz="1600"/>
              <a:t>or </a:t>
            </a:r>
          </a:p>
          <a:p>
            <a:r>
              <a:rPr lang="en-US" sz="1600" b="1"/>
              <a:t>	fftnsi </a:t>
            </a:r>
            <a:r>
              <a:rPr lang="en-US" sz="1600" b="1" i="1"/>
              <a:t>input_file</a:t>
            </a:r>
            <a:r>
              <a:rPr lang="en-US" sz="1600" b="1"/>
              <a:t> &gt; </a:t>
            </a:r>
            <a:r>
              <a:rPr lang="en-US" sz="1600" b="1" i="1"/>
              <a:t>output_file</a:t>
            </a:r>
            <a:r>
              <a:rPr lang="en-US" sz="160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85800" y="304800"/>
            <a:ext cx="7772400" cy="1143000"/>
          </a:xfrm>
        </p:spPr>
        <p:txBody>
          <a:bodyPr/>
          <a:lstStyle/>
          <a:p>
            <a:r>
              <a:rPr lang="en-US" sz="3200">
                <a:latin typeface="Arial" charset="0"/>
                <a:ea typeface="ＭＳ Ｐゴシック" charset="0"/>
                <a:cs typeface="ＭＳ Ｐゴシック" charset="0"/>
              </a:rPr>
              <a:t>MAFFT: Extremely Difficult Case 1</a:t>
            </a:r>
          </a:p>
        </p:txBody>
      </p:sp>
      <p:pic>
        <p:nvPicPr>
          <p:cNvPr id="6656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905000"/>
            <a:ext cx="86487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6400" y="4749800"/>
            <a:ext cx="45593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9"/>
          <p:cNvSpPr>
            <a:spLocks noChangeArrowheads="1"/>
          </p:cNvSpPr>
          <p:nvPr/>
        </p:nvSpPr>
        <p:spPr bwMode="auto">
          <a:xfrm>
            <a:off x="241300" y="3473450"/>
            <a:ext cx="8305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baseline="30000"/>
              <a:t>Commands for E-INS-i</a:t>
            </a:r>
          </a:p>
          <a:p>
            <a:r>
              <a:rPr lang="en-US" b="1" baseline="30000"/>
              <a:t>	mafft --genafpair --maxiterate 1000 </a:t>
            </a:r>
            <a:r>
              <a:rPr lang="en-US" b="1" i="1" baseline="30000"/>
              <a:t>input_file </a:t>
            </a:r>
            <a:r>
              <a:rPr lang="en-US" b="1" baseline="30000"/>
              <a:t>&gt; </a:t>
            </a:r>
            <a:r>
              <a:rPr lang="en-US" b="1" i="1" baseline="30000"/>
              <a:t>output_file</a:t>
            </a:r>
          </a:p>
          <a:p>
            <a:r>
              <a:rPr lang="en-US" baseline="30000"/>
              <a:t>or</a:t>
            </a:r>
          </a:p>
          <a:p>
            <a:r>
              <a:rPr lang="en-US" b="1" baseline="30000"/>
              <a:t>	einsi </a:t>
            </a:r>
            <a:r>
              <a:rPr lang="en-US" b="1" i="1" baseline="30000"/>
              <a:t>input_file </a:t>
            </a:r>
            <a:r>
              <a:rPr lang="en-US" b="1" baseline="30000"/>
              <a:t>&gt; </a:t>
            </a:r>
            <a:r>
              <a:rPr lang="en-US" b="1" i="1" baseline="30000"/>
              <a:t>output_file</a:t>
            </a:r>
            <a:endParaRPr lang="en-US"/>
          </a:p>
        </p:txBody>
      </p:sp>
      <p:sp>
        <p:nvSpPr>
          <p:cNvPr id="66565" name="TextBox 1"/>
          <p:cNvSpPr txBox="1">
            <a:spLocks noChangeArrowheads="1"/>
          </p:cNvSpPr>
          <p:nvPr/>
        </p:nvSpPr>
        <p:spPr bwMode="auto">
          <a:xfrm>
            <a:off x="228600" y="1447800"/>
            <a:ext cx="7202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E-INS-I for conserved blocks interspersed with hypervariable regions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09600" y="304800"/>
            <a:ext cx="7772400" cy="1143000"/>
          </a:xfrm>
        </p:spPr>
        <p:txBody>
          <a:bodyPr/>
          <a:lstStyle/>
          <a:p>
            <a:r>
              <a:rPr lang="en-US" sz="3200">
                <a:latin typeface="Arial" charset="0"/>
                <a:ea typeface="ＭＳ Ｐゴシック" charset="0"/>
                <a:cs typeface="ＭＳ Ｐゴシック" charset="0"/>
              </a:rPr>
              <a:t>MAFFT: Extremely Difficult Case 2</a:t>
            </a:r>
          </a:p>
        </p:txBody>
      </p:sp>
      <p:pic>
        <p:nvPicPr>
          <p:cNvPr id="6861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6400" y="4749800"/>
            <a:ext cx="45593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300" y="1892300"/>
            <a:ext cx="86487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1"/>
          <p:cNvSpPr txBox="1">
            <a:spLocks noChangeArrowheads="1"/>
          </p:cNvSpPr>
          <p:nvPr/>
        </p:nvSpPr>
        <p:spPr bwMode="auto">
          <a:xfrm>
            <a:off x="381000" y="1371600"/>
            <a:ext cx="5535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L-INS-I for Conserved blocks with unalignable flanks</a:t>
            </a:r>
          </a:p>
        </p:txBody>
      </p:sp>
      <p:sp>
        <p:nvSpPr>
          <p:cNvPr id="68613" name="TextBox 2"/>
          <p:cNvSpPr txBox="1">
            <a:spLocks noChangeArrowheads="1"/>
          </p:cNvSpPr>
          <p:nvPr/>
        </p:nvSpPr>
        <p:spPr bwMode="auto">
          <a:xfrm>
            <a:off x="381000" y="3276600"/>
            <a:ext cx="6769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Commands for L-INS-I</a:t>
            </a:r>
          </a:p>
          <a:p>
            <a:r>
              <a:rPr lang="en-US" sz="1800"/>
              <a:t>	mafft –localpair –maxiterate 1000 input _file&gt;output_file</a:t>
            </a:r>
          </a:p>
          <a:p>
            <a:r>
              <a:rPr lang="en-US" sz="1800"/>
              <a:t>Or</a:t>
            </a:r>
          </a:p>
          <a:p>
            <a:r>
              <a:rPr lang="en-US" sz="1800"/>
              <a:t>	linsi input_file &gt; output_file</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533400" y="228600"/>
            <a:ext cx="7772400" cy="1143000"/>
          </a:xfrm>
        </p:spPr>
        <p:txBody>
          <a:bodyPr/>
          <a:lstStyle/>
          <a:p>
            <a:r>
              <a:rPr lang="en-US" sz="2800">
                <a:latin typeface="Arial" charset="0"/>
                <a:ea typeface="ＭＳ Ｐゴシック" charset="0"/>
                <a:cs typeface="ＭＳ Ｐゴシック" charset="0"/>
              </a:rPr>
              <a:t>MAFFT: Extremely Difficult Case 3</a:t>
            </a:r>
          </a:p>
        </p:txBody>
      </p:sp>
      <p:sp>
        <p:nvSpPr>
          <p:cNvPr id="70658" name="TextBox 7"/>
          <p:cNvSpPr txBox="1">
            <a:spLocks noChangeArrowheads="1"/>
          </p:cNvSpPr>
          <p:nvPr/>
        </p:nvSpPr>
        <p:spPr bwMode="auto">
          <a:xfrm>
            <a:off x="152400" y="1295400"/>
            <a:ext cx="8788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G-INS-i  for Conserved blocks with unalignable flanks, the flanks are truncated in order to meet a global alignment criteria(Needleman-Wunch</a:t>
            </a:r>
          </a:p>
        </p:txBody>
      </p:sp>
      <p:pic>
        <p:nvPicPr>
          <p:cNvPr id="7065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6400" y="4749800"/>
            <a:ext cx="45593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9"/>
          <p:cNvSpPr>
            <a:spLocks noChangeArrowheads="1"/>
          </p:cNvSpPr>
          <p:nvPr/>
        </p:nvSpPr>
        <p:spPr bwMode="auto">
          <a:xfrm>
            <a:off x="304800" y="3276600"/>
            <a:ext cx="8305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t>G-INS-i </a:t>
            </a:r>
          </a:p>
          <a:p>
            <a:r>
              <a:rPr lang="en-US" sz="1800"/>
              <a:t>	mafft --globalpair --maxiterate 1000 input_file &gt; output_file </a:t>
            </a:r>
          </a:p>
          <a:p>
            <a:r>
              <a:rPr lang="en-US" sz="1800"/>
              <a:t>or </a:t>
            </a:r>
          </a:p>
          <a:p>
            <a:r>
              <a:rPr lang="en-US" sz="1800"/>
              <a:t>	ginsi input_file &gt; output_file </a:t>
            </a:r>
          </a:p>
          <a:p>
            <a:endParaRPr lang="en-US" sz="1800"/>
          </a:p>
        </p:txBody>
      </p:sp>
      <p:pic>
        <p:nvPicPr>
          <p:cNvPr id="7066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82169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t="-17101" b="-17101"/>
          <a:stretch>
            <a:fillRect/>
          </a:stretch>
        </p:blipFill>
        <p:spPr>
          <a:xfrm>
            <a:off x="566738" y="0"/>
            <a:ext cx="6083300" cy="3344863"/>
          </a:xfrm>
        </p:spPr>
      </p:pic>
      <p:pic>
        <p:nvPicPr>
          <p:cNvPr id="7270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6788" y="4300538"/>
            <a:ext cx="6375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6788" y="3344863"/>
            <a:ext cx="63119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43113"/>
            <a:ext cx="8229600" cy="4424362"/>
          </a:xfrm>
        </p:spPr>
        <p:txBody>
          <a:bodyPr>
            <a:noAutofit/>
          </a:bodyPr>
          <a:lstStyle/>
          <a:p>
            <a:pPr>
              <a:defRPr/>
            </a:pPr>
            <a:r>
              <a:rPr lang="en-US" sz="1600" dirty="0" smtClean="0"/>
              <a:t>The capacity </a:t>
            </a:r>
            <a:r>
              <a:rPr lang="en-US" sz="1600" dirty="0"/>
              <a:t>to </a:t>
            </a:r>
            <a:r>
              <a:rPr lang="en-US" sz="1600" dirty="0" smtClean="0"/>
              <a:t>differentiate </a:t>
            </a:r>
            <a:r>
              <a:rPr lang="en-US" sz="1600" dirty="0"/>
              <a:t>between recombination and genome segment </a:t>
            </a:r>
            <a:r>
              <a:rPr lang="en-US" sz="1600" dirty="0" smtClean="0"/>
              <a:t>re-assortment </a:t>
            </a:r>
          </a:p>
          <a:p>
            <a:pPr>
              <a:defRPr/>
            </a:pPr>
            <a:endParaRPr lang="en-US" sz="1600" dirty="0" smtClean="0"/>
          </a:p>
          <a:p>
            <a:pPr>
              <a:defRPr/>
            </a:pPr>
            <a:r>
              <a:rPr lang="en-US" sz="1600" dirty="0" smtClean="0"/>
              <a:t>The estimation </a:t>
            </a:r>
            <a:r>
              <a:rPr lang="en-US" sz="1600" dirty="0"/>
              <a:t>of recombination breakpoint </a:t>
            </a:r>
            <a:r>
              <a:rPr lang="en-US" sz="1600" dirty="0" smtClean="0"/>
              <a:t>confidence intervals </a:t>
            </a:r>
          </a:p>
          <a:p>
            <a:pPr>
              <a:defRPr/>
            </a:pPr>
            <a:endParaRPr lang="en-US" sz="1600" dirty="0" smtClean="0"/>
          </a:p>
          <a:p>
            <a:pPr>
              <a:defRPr/>
            </a:pPr>
            <a:r>
              <a:rPr lang="en-US" sz="1600" dirty="0" smtClean="0"/>
              <a:t>A variety </a:t>
            </a:r>
            <a:r>
              <a:rPr lang="en-US" sz="1600" dirty="0"/>
              <a:t>of ‘recombination aware’ phylogenetic tree construction and comparison </a:t>
            </a:r>
            <a:r>
              <a:rPr lang="en-US" sz="1600" dirty="0" smtClean="0"/>
              <a:t>tools</a:t>
            </a:r>
          </a:p>
          <a:p>
            <a:pPr>
              <a:defRPr/>
            </a:pPr>
            <a:endParaRPr lang="en-US" sz="1600" dirty="0" smtClean="0"/>
          </a:p>
          <a:p>
            <a:pPr>
              <a:defRPr/>
            </a:pPr>
            <a:r>
              <a:rPr lang="en-US" sz="1600" dirty="0"/>
              <a:t>N</a:t>
            </a:r>
            <a:r>
              <a:rPr lang="en-US" sz="1600" dirty="0" smtClean="0"/>
              <a:t>ew </a:t>
            </a:r>
            <a:r>
              <a:rPr lang="en-US" sz="1600" dirty="0"/>
              <a:t>matrix- based </a:t>
            </a:r>
            <a:r>
              <a:rPr lang="en-US" sz="1600" dirty="0" smtClean="0"/>
              <a:t>visualization </a:t>
            </a:r>
            <a:r>
              <a:rPr lang="en-US" sz="1600" dirty="0"/>
              <a:t>tools for examining both individual recombination events and the overall phylogenetic impacts of </a:t>
            </a:r>
            <a:r>
              <a:rPr lang="en-US" sz="1600" dirty="0" smtClean="0"/>
              <a:t>multiple </a:t>
            </a:r>
            <a:r>
              <a:rPr lang="en-US" sz="1600" dirty="0"/>
              <a:t>recombination </a:t>
            </a:r>
            <a:r>
              <a:rPr lang="en-US" sz="1600" dirty="0" smtClean="0"/>
              <a:t>events</a:t>
            </a:r>
          </a:p>
          <a:p>
            <a:pPr>
              <a:defRPr/>
            </a:pPr>
            <a:endParaRPr lang="en-US" sz="1600" dirty="0" smtClean="0"/>
          </a:p>
          <a:p>
            <a:pPr>
              <a:defRPr/>
            </a:pPr>
            <a:r>
              <a:rPr lang="en-US" sz="1600" dirty="0"/>
              <a:t>N</a:t>
            </a:r>
            <a:r>
              <a:rPr lang="en-US" sz="1600" dirty="0" smtClean="0"/>
              <a:t>ew </a:t>
            </a:r>
            <a:r>
              <a:rPr lang="en-US" sz="1600" dirty="0"/>
              <a:t>tests to detect the influences of gene arrangements, encoded protein structure, nucleic acid secondary structure, nucleotide composition, and nucleotide diversity on recombination breakpoint patterns. </a:t>
            </a:r>
            <a:endParaRPr lang="en-US" sz="1600" dirty="0" smtClean="0"/>
          </a:p>
          <a:p>
            <a:pPr>
              <a:defRPr/>
            </a:pPr>
            <a:endParaRPr lang="en-US" sz="1600" dirty="0"/>
          </a:p>
          <a:p>
            <a:pPr>
              <a:defRPr/>
            </a:pPr>
            <a:r>
              <a:rPr lang="en-US" sz="1600" dirty="0" smtClean="0"/>
              <a:t>Windows-based but can be installed on MAC OS with </a:t>
            </a:r>
            <a:r>
              <a:rPr lang="en-US" sz="1600" dirty="0" err="1" smtClean="0"/>
              <a:t>PlayOnMac</a:t>
            </a:r>
            <a:r>
              <a:rPr lang="en-US" sz="1600" dirty="0" smtClean="0"/>
              <a:t> software</a:t>
            </a:r>
            <a:endParaRPr lang="en-US" sz="1600" dirty="0"/>
          </a:p>
          <a:p>
            <a:pPr marL="0" indent="0">
              <a:buFontTx/>
              <a:buNone/>
              <a:defRPr/>
            </a:pPr>
            <a:endParaRPr lang="en-US" sz="1600" dirty="0"/>
          </a:p>
          <a:p>
            <a:pPr marL="0" indent="0">
              <a:buFontTx/>
              <a:buNone/>
              <a:defRPr/>
            </a:pPr>
            <a:r>
              <a:rPr lang="en-US" sz="1600" dirty="0"/>
              <a:t>http://</a:t>
            </a:r>
            <a:r>
              <a:rPr lang="en-US" sz="1600" dirty="0" err="1"/>
              <a:t>web.cbio.uct.ac.za</a:t>
            </a:r>
            <a:r>
              <a:rPr lang="en-US" sz="1600" dirty="0"/>
              <a:t>/~</a:t>
            </a:r>
            <a:r>
              <a:rPr lang="en-US" sz="1600" dirty="0" err="1"/>
              <a:t>darren</a:t>
            </a:r>
            <a:r>
              <a:rPr lang="en-US" sz="1600" dirty="0"/>
              <a:t>/</a:t>
            </a:r>
            <a:r>
              <a:rPr lang="en-US" sz="1600" dirty="0" err="1"/>
              <a:t>rdp.html</a:t>
            </a:r>
            <a:r>
              <a:rPr lang="en-US" sz="1600" dirty="0"/>
              <a:t> </a:t>
            </a:r>
            <a:endParaRPr lang="en-US" sz="1600" dirty="0" smtClean="0"/>
          </a:p>
          <a:p>
            <a:pPr marL="0" indent="0">
              <a:buFontTx/>
              <a:buNone/>
              <a:defRPr/>
            </a:pPr>
            <a:endParaRPr lang="en-US" sz="1600" dirty="0" smtClean="0"/>
          </a:p>
        </p:txBody>
      </p:sp>
      <p:pic>
        <p:nvPicPr>
          <p:cNvPr id="7475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0"/>
            <a:ext cx="4232275"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8" y="2000250"/>
            <a:ext cx="78708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3"/>
          <p:cNvSpPr>
            <a:spLocks noChangeArrowheads="1"/>
          </p:cNvSpPr>
          <p:nvPr/>
        </p:nvSpPr>
        <p:spPr bwMode="auto">
          <a:xfrm>
            <a:off x="287338" y="871538"/>
            <a:ext cx="8704262"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400"/>
              <a:t>COMPARATIVE GENOME SEQUENCING AND ALIGNMENT</a:t>
            </a:r>
          </a:p>
        </p:txBody>
      </p:sp>
      <p:sp>
        <p:nvSpPr>
          <p:cNvPr id="18435" name="Rectangle 4"/>
          <p:cNvSpPr>
            <a:spLocks noChangeArrowheads="1"/>
          </p:cNvSpPr>
          <p:nvPr/>
        </p:nvSpPr>
        <p:spPr bwMode="auto">
          <a:xfrm>
            <a:off x="5334000" y="6400800"/>
            <a:ext cx="363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t>MARGULIES AND BIRNEY NAT REV 2008</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38" y="381000"/>
            <a:ext cx="8493125"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defRPr/>
            </a:pPr>
            <a:r>
              <a:rPr lang="en-GB" sz="1500" b="1" smtClean="0">
                <a:latin typeface="Arial" charset="0"/>
              </a:rPr>
              <a:t>Fig. 1. An example, involving ORF YPL077C, in which alignments produced by seven different alignment methods produce six different estimated trees, albeit with low bootstrap support (bootstrap proportions shown parenthetically for each tree).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538" y="5943600"/>
            <a:ext cx="1227137" cy="652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338" y="979488"/>
            <a:ext cx="5270500" cy="4892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938338" y="5972175"/>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a:defRPr/>
            </a:pPr>
            <a:r>
              <a:rPr lang="en-GB" sz="1100" b="1" smtClean="0">
                <a:latin typeface="Arial" charset="0"/>
              </a:rPr>
              <a:t>Karen M. Wong et al. Science 2008;319:473-476</a:t>
            </a:r>
          </a:p>
        </p:txBody>
      </p:sp>
      <p:sp>
        <p:nvSpPr>
          <p:cNvPr id="3077" name="Text Box 5"/>
          <p:cNvSpPr txBox="1">
            <a:spLocks noChangeArrowheads="1"/>
          </p:cNvSpPr>
          <p:nvPr/>
        </p:nvSpPr>
        <p:spPr bwMode="auto">
          <a:xfrm>
            <a:off x="98425" y="6613525"/>
            <a:ext cx="4930775" cy="347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pPr>
              <a:defRPr/>
            </a:pPr>
            <a:r>
              <a:rPr lang="en-GB" sz="900" smtClean="0">
                <a:latin typeface="Arial" charset="0"/>
              </a:rPr>
              <a:t>Published by AAAS</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a:xfrm>
            <a:off x="685800" y="2433638"/>
            <a:ext cx="7770813" cy="1141412"/>
          </a:xfrm>
        </p:spPr>
        <p:txBody>
          <a:bodyPr/>
          <a:lstStyle/>
          <a:p>
            <a:pPr eaLnBrk="1" hangingPunct="1"/>
            <a:r>
              <a:rPr lang="en-US" sz="3400" b="1">
                <a:latin typeface="Arial" charset="0"/>
                <a:ea typeface="ＭＳ Ｐゴシック" charset="0"/>
                <a:cs typeface="ＭＳ Ｐゴシック" charset="0"/>
              </a:rPr>
              <a:t>Steps in Alignment Construction</a:t>
            </a:r>
            <a:endParaRPr lang="en-US" sz="340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idx="4294967295"/>
          </p:nvPr>
        </p:nvSpPr>
        <p:spPr/>
        <p:txBody>
          <a:bodyPr/>
          <a:lstStyle/>
          <a:p>
            <a:pPr eaLnBrk="1" hangingPunct="1"/>
            <a:r>
              <a:rPr lang="en-US" sz="3400">
                <a:latin typeface="Arial" charset="0"/>
                <a:ea typeface="ＭＳ Ｐゴシック" charset="0"/>
                <a:cs typeface="ＭＳ Ｐゴシック" charset="0"/>
              </a:rPr>
              <a:t>The Alignment Process Features-Progressive Alignment </a:t>
            </a:r>
          </a:p>
        </p:txBody>
      </p:sp>
      <p:sp>
        <p:nvSpPr>
          <p:cNvPr id="23554" name="Rectangle 3"/>
          <p:cNvSpPr>
            <a:spLocks noGrp="1" noChangeArrowheads="1"/>
          </p:cNvSpPr>
          <p:nvPr>
            <p:ph type="body" idx="4294967295"/>
          </p:nvPr>
        </p:nvSpPr>
        <p:spPr>
          <a:xfrm>
            <a:off x="687388" y="1981200"/>
            <a:ext cx="7999412" cy="4876800"/>
          </a:xfrm>
        </p:spPr>
        <p:txBody>
          <a:bodyPr/>
          <a:lstStyle/>
          <a:p>
            <a:pPr marL="361950" indent="-361950" defTabSz="1016000" eaLnBrk="1" hangingPunct="1">
              <a:lnSpc>
                <a:spcPct val="90000"/>
              </a:lnSpc>
              <a:buFontTx/>
              <a:buNone/>
            </a:pPr>
            <a:r>
              <a:rPr lang="en-US" sz="2800">
                <a:solidFill>
                  <a:schemeClr val="accent2"/>
                </a:solidFill>
                <a:latin typeface="Arial" charset="0"/>
                <a:ea typeface="ＭＳ Ｐゴシック" charset="0"/>
                <a:cs typeface="ＭＳ Ｐゴシック" charset="0"/>
              </a:rPr>
              <a:t>Sub-segments (local alignment)</a:t>
            </a:r>
            <a:endParaRPr lang="en-US" sz="2800">
              <a:latin typeface="Arial" charset="0"/>
              <a:ea typeface="ＭＳ Ｐゴシック" charset="0"/>
              <a:cs typeface="ＭＳ Ｐゴシック" charset="0"/>
            </a:endParaRPr>
          </a:p>
          <a:p>
            <a:pPr marL="782638" lvl="1" indent="-300038" defTabSz="1016000" eaLnBrk="1" hangingPunct="1">
              <a:lnSpc>
                <a:spcPct val="90000"/>
              </a:lnSpc>
              <a:buFont typeface="Times" charset="0"/>
              <a:buChar char="•"/>
            </a:pPr>
            <a:r>
              <a:rPr lang="en-US" sz="2400">
                <a:latin typeface="Arial" charset="0"/>
                <a:ea typeface="ＭＳ Ｐゴシック" charset="0"/>
              </a:rPr>
              <a:t>Fragment of sequence</a:t>
            </a:r>
          </a:p>
          <a:p>
            <a:pPr marL="782638" lvl="1" indent="-300038" defTabSz="1016000" eaLnBrk="1" hangingPunct="1">
              <a:lnSpc>
                <a:spcPct val="90000"/>
              </a:lnSpc>
              <a:buFont typeface="Times" charset="0"/>
              <a:buChar char="•"/>
            </a:pPr>
            <a:r>
              <a:rPr lang="en-US" sz="2400">
                <a:latin typeface="Arial" charset="0"/>
                <a:ea typeface="ＭＳ Ｐゴシック" charset="0"/>
              </a:rPr>
              <a:t>Searching data base</a:t>
            </a:r>
          </a:p>
          <a:p>
            <a:pPr marL="782638" lvl="1" indent="-300038" defTabSz="1016000" eaLnBrk="1" hangingPunct="1">
              <a:lnSpc>
                <a:spcPct val="90000"/>
              </a:lnSpc>
              <a:buFont typeface="Times" charset="0"/>
              <a:buChar char="•"/>
            </a:pPr>
            <a:r>
              <a:rPr lang="en-US" sz="2400">
                <a:latin typeface="Arial" charset="0"/>
                <a:ea typeface="ＭＳ Ｐゴシック" charset="0"/>
              </a:rPr>
              <a:t>BLAST</a:t>
            </a:r>
          </a:p>
          <a:p>
            <a:pPr marL="361950" indent="-361950" defTabSz="1016000" eaLnBrk="1" hangingPunct="1">
              <a:lnSpc>
                <a:spcPct val="90000"/>
              </a:lnSpc>
              <a:buFont typeface="Wingdings" charset="0"/>
              <a:buChar char="q"/>
            </a:pPr>
            <a:endParaRPr lang="en-US" sz="2800">
              <a:latin typeface="Arial" charset="0"/>
              <a:ea typeface="ＭＳ Ｐゴシック" charset="0"/>
              <a:cs typeface="ＭＳ Ｐゴシック" charset="0"/>
            </a:endParaRPr>
          </a:p>
          <a:p>
            <a:pPr marL="361950" indent="-361950" defTabSz="1016000" eaLnBrk="1" hangingPunct="1">
              <a:lnSpc>
                <a:spcPct val="90000"/>
              </a:lnSpc>
              <a:buFontTx/>
              <a:buNone/>
            </a:pPr>
            <a:r>
              <a:rPr lang="en-US" sz="2800">
                <a:solidFill>
                  <a:schemeClr val="accent2"/>
                </a:solidFill>
                <a:latin typeface="Arial" charset="0"/>
                <a:ea typeface="ＭＳ Ｐゴシック" charset="0"/>
                <a:cs typeface="ＭＳ Ｐゴシック" charset="0"/>
              </a:rPr>
              <a:t>Global Alignment</a:t>
            </a:r>
            <a:endParaRPr lang="en-US" sz="2000">
              <a:latin typeface="Arial" charset="0"/>
              <a:ea typeface="ＭＳ Ｐゴシック" charset="0"/>
              <a:cs typeface="ＭＳ Ｐゴシック" charset="0"/>
            </a:endParaRPr>
          </a:p>
          <a:p>
            <a:pPr marL="782638" lvl="1" indent="-300038" defTabSz="1016000" eaLnBrk="1" hangingPunct="1">
              <a:lnSpc>
                <a:spcPct val="90000"/>
              </a:lnSpc>
              <a:buFont typeface="Times" charset="0"/>
              <a:buChar char="•"/>
            </a:pPr>
            <a:r>
              <a:rPr lang="en-US" sz="2400">
                <a:latin typeface="Arial" charset="0"/>
                <a:ea typeface="ＭＳ Ｐゴシック" charset="0"/>
              </a:rPr>
              <a:t>Entire sequence considered</a:t>
            </a:r>
          </a:p>
          <a:p>
            <a:pPr marL="782638" lvl="1" indent="-300038" defTabSz="1016000" eaLnBrk="1" hangingPunct="1">
              <a:lnSpc>
                <a:spcPct val="90000"/>
              </a:lnSpc>
              <a:buFont typeface="Times" charset="0"/>
              <a:buChar char="•"/>
            </a:pPr>
            <a:r>
              <a:rPr lang="en-US" sz="2400">
                <a:latin typeface="Arial" charset="0"/>
                <a:ea typeface="ＭＳ Ｐゴシック" charset="0"/>
              </a:rPr>
              <a:t>Phylogenetics</a:t>
            </a:r>
          </a:p>
          <a:p>
            <a:pPr marL="782638" lvl="1" indent="-300038" defTabSz="1016000" eaLnBrk="1" hangingPunct="1">
              <a:lnSpc>
                <a:spcPct val="90000"/>
              </a:lnSpc>
              <a:buFont typeface="Times" charset="0"/>
              <a:buChar char="•"/>
            </a:pPr>
            <a:r>
              <a:rPr lang="en-US" sz="2400">
                <a:latin typeface="Arial" charset="0"/>
                <a:ea typeface="ＭＳ Ｐゴシック" charset="0"/>
              </a:rPr>
              <a:t>Comparative Genomics</a:t>
            </a:r>
          </a:p>
          <a:p>
            <a:pPr marL="782638" lvl="1" indent="-300038" defTabSz="1016000" eaLnBrk="1" hangingPunct="1">
              <a:lnSpc>
                <a:spcPct val="90000"/>
              </a:lnSpc>
              <a:buFont typeface="Times" charset="0"/>
              <a:buChar char="•"/>
            </a:pPr>
            <a:endParaRPr lang="en-US" sz="2400">
              <a:latin typeface="Arial" charset="0"/>
              <a:ea typeface="ＭＳ Ｐゴシック" charset="0"/>
            </a:endParaRPr>
          </a:p>
          <a:p>
            <a:pPr marL="361950" indent="-361950" defTabSz="1016000" eaLnBrk="1" hangingPunct="1">
              <a:lnSpc>
                <a:spcPct val="90000"/>
              </a:lnSpc>
            </a:pPr>
            <a:endParaRPr lang="en-US" sz="240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idx="4294967295"/>
          </p:nvPr>
        </p:nvSpPr>
        <p:spPr/>
        <p:txBody>
          <a:bodyPr/>
          <a:lstStyle/>
          <a:p>
            <a:pPr eaLnBrk="1" hangingPunct="1"/>
            <a:r>
              <a:rPr lang="en-US" sz="3400">
                <a:latin typeface="Arial" charset="0"/>
                <a:ea typeface="ＭＳ Ｐゴシック" charset="0"/>
                <a:cs typeface="ＭＳ Ｐゴシック" charset="0"/>
              </a:rPr>
              <a:t>Minimizing the Differences</a:t>
            </a:r>
          </a:p>
        </p:txBody>
      </p:sp>
      <p:sp>
        <p:nvSpPr>
          <p:cNvPr id="25602" name="Rectangle 3"/>
          <p:cNvSpPr>
            <a:spLocks noGrp="1" noChangeArrowheads="1"/>
          </p:cNvSpPr>
          <p:nvPr>
            <p:ph type="body" idx="4294967295"/>
          </p:nvPr>
        </p:nvSpPr>
        <p:spPr>
          <a:xfrm>
            <a:off x="0" y="1962150"/>
            <a:ext cx="3810000" cy="4116388"/>
          </a:xfrm>
        </p:spPr>
        <p:txBody>
          <a:bodyPr/>
          <a:lstStyle/>
          <a:p>
            <a:pPr eaLnBrk="1" hangingPunct="1"/>
            <a:r>
              <a:rPr lang="en-US" sz="2000">
                <a:solidFill>
                  <a:schemeClr val="accent2"/>
                </a:solidFill>
                <a:latin typeface="Arial" charset="0"/>
                <a:ea typeface="ＭＳ Ｐゴシック" charset="0"/>
                <a:cs typeface="ＭＳ Ｐゴシック" charset="0"/>
              </a:rPr>
              <a:t>What does it take to convert one sequence into another?</a:t>
            </a:r>
            <a:endParaRPr lang="en-US" sz="2000">
              <a:latin typeface="Arial" charset="0"/>
              <a:ea typeface="ＭＳ Ｐゴシック" charset="0"/>
              <a:cs typeface="ＭＳ Ｐゴシック" charset="0"/>
            </a:endParaRPr>
          </a:p>
          <a:p>
            <a:pPr eaLnBrk="1" hangingPunct="1">
              <a:buFontTx/>
              <a:buNone/>
            </a:pPr>
            <a:endParaRPr lang="en-US" sz="2000">
              <a:latin typeface="Arial" charset="0"/>
              <a:ea typeface="ＭＳ Ｐゴシック" charset="0"/>
              <a:cs typeface="ＭＳ Ｐゴシック" charset="0"/>
            </a:endParaRPr>
          </a:p>
          <a:p>
            <a:pPr eaLnBrk="1" hangingPunct="1">
              <a:buFont typeface="Times" charset="0"/>
              <a:buChar char="•"/>
            </a:pPr>
            <a:r>
              <a:rPr lang="en-US" sz="2000">
                <a:solidFill>
                  <a:schemeClr val="accent2"/>
                </a:solidFill>
                <a:latin typeface="Arial" charset="0"/>
                <a:ea typeface="ＭＳ Ｐゴシック" charset="0"/>
                <a:cs typeface="ＭＳ Ｐゴシック" charset="0"/>
              </a:rPr>
              <a:t>Computation of Cost</a:t>
            </a:r>
            <a:endParaRPr lang="en-US" sz="2000">
              <a:latin typeface="Arial" charset="0"/>
              <a:ea typeface="ＭＳ Ｐゴシック" charset="0"/>
              <a:cs typeface="ＭＳ Ｐゴシック" charset="0"/>
            </a:endParaRPr>
          </a:p>
          <a:p>
            <a:pPr lvl="1" eaLnBrk="1" hangingPunct="1">
              <a:buFont typeface="Times" charset="0"/>
              <a:buChar char="•"/>
            </a:pPr>
            <a:r>
              <a:rPr lang="en-US" sz="2000">
                <a:latin typeface="Arial" charset="0"/>
                <a:ea typeface="ＭＳ Ｐゴシック" charset="0"/>
              </a:rPr>
              <a:t>Mismatch</a:t>
            </a:r>
          </a:p>
          <a:p>
            <a:pPr lvl="1" eaLnBrk="1" hangingPunct="1">
              <a:buFont typeface="Times" charset="0"/>
              <a:buChar char="•"/>
            </a:pPr>
            <a:r>
              <a:rPr lang="en-US" sz="2000">
                <a:latin typeface="Arial" charset="0"/>
                <a:ea typeface="ＭＳ Ｐゴシック" charset="0"/>
              </a:rPr>
              <a:t>Gaps</a:t>
            </a:r>
          </a:p>
        </p:txBody>
      </p:sp>
      <p:sp>
        <p:nvSpPr>
          <p:cNvPr id="25603" name="Rectangle 4"/>
          <p:cNvSpPr>
            <a:spLocks noChangeArrowheads="1"/>
          </p:cNvSpPr>
          <p:nvPr/>
        </p:nvSpPr>
        <p:spPr bwMode="auto">
          <a:xfrm>
            <a:off x="3890963" y="-1184275"/>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eaLnBrk="1" hangingPunct="1"/>
            <a:endParaRPr lang="en-US" sz="3200">
              <a:solidFill>
                <a:srgbClr val="FFFF00"/>
              </a:solidFill>
            </a:endParaRPr>
          </a:p>
        </p:txBody>
      </p:sp>
      <p:graphicFrame>
        <p:nvGraphicFramePr>
          <p:cNvPr id="9273" name="Group 57"/>
          <p:cNvGraphicFramePr>
            <a:graphicFrameLocks noGrp="1"/>
          </p:cNvGraphicFramePr>
          <p:nvPr/>
        </p:nvGraphicFramePr>
        <p:xfrm>
          <a:off x="3835400" y="1962150"/>
          <a:ext cx="4872038" cy="3913189"/>
        </p:xfrm>
        <a:graphic>
          <a:graphicData uri="http://schemas.openxmlformats.org/drawingml/2006/table">
            <a:tbl>
              <a:tblPr/>
              <a:tblGrid>
                <a:gridCol w="812800"/>
                <a:gridCol w="814388"/>
                <a:gridCol w="809625"/>
                <a:gridCol w="811212"/>
                <a:gridCol w="811213"/>
                <a:gridCol w="812800"/>
              </a:tblGrid>
              <a:tr h="646113">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Arial" pitchFamily="-105" charset="0"/>
                          <a:ea typeface="ＭＳ Ｐゴシック" pitchFamily="-105" charset="-128"/>
                          <a:cs typeface="ＭＳ Ｐゴシック" pitchFamily="-105" charset="-128"/>
                        </a:rPr>
                        <a:t>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Arial" pitchFamily="-105" charset="0"/>
                          <a:ea typeface="ＭＳ Ｐゴシック" pitchFamily="-105" charset="-128"/>
                          <a:cs typeface="ＭＳ Ｐゴシック" pitchFamily="-105" charset="-128"/>
                        </a:rPr>
                        <a:t>G</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Arial" pitchFamily="-105" charset="0"/>
                          <a:ea typeface="ＭＳ Ｐゴシック" pitchFamily="-105" charset="-128"/>
                          <a:cs typeface="ＭＳ Ｐゴシック" pitchFamily="-105" charset="-128"/>
                        </a:rPr>
                        <a:t>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Arial" pitchFamily="-105" charset="0"/>
                          <a:ea typeface="ＭＳ Ｐゴシック" pitchFamily="-105" charset="-128"/>
                          <a:cs typeface="ＭＳ Ｐゴシック" pitchFamily="-105" charset="-128"/>
                        </a:rPr>
                        <a:t>A</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46113">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46113">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Arial" pitchFamily="-105" charset="0"/>
                          <a:ea typeface="ＭＳ Ｐゴシック" pitchFamily="-105" charset="-128"/>
                          <a:cs typeface="ＭＳ Ｐゴシック" pitchFamily="-105" charset="-128"/>
                        </a:rPr>
                        <a:t>A</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44525">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Arial" pitchFamily="-105" charset="0"/>
                          <a:ea typeface="ＭＳ Ｐゴシック" pitchFamily="-105" charset="-128"/>
                          <a:cs typeface="ＭＳ Ｐゴシック" pitchFamily="-105" charset="-128"/>
                        </a:rPr>
                        <a:t>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84212">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Arial" pitchFamily="-105" charset="0"/>
                          <a:ea typeface="ＭＳ Ｐゴシック" pitchFamily="-105" charset="-128"/>
                          <a:cs typeface="ＭＳ Ｐゴシック" pitchFamily="-105" charset="-128"/>
                        </a:rPr>
                        <a:t>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46113">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Arial" pitchFamily="-105" charset="0"/>
                          <a:ea typeface="ＭＳ Ｐゴシック" pitchFamily="-105" charset="-128"/>
                          <a:cs typeface="ＭＳ Ｐゴシック" pitchFamily="-105" charset="-128"/>
                        </a:rPr>
                        <a:t>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10160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105" charset="0"/>
                          <a:ea typeface="ＭＳ Ｐゴシック" pitchFamily="-105" charset="-128"/>
                          <a:cs typeface="ＭＳ Ｐゴシック" pitchFamily="-105" charset="-128"/>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2000">
                <a:latin typeface="Arial" charset="0"/>
                <a:ea typeface="ＭＳ Ｐゴシック" charset="0"/>
                <a:cs typeface="ＭＳ Ｐゴシック" charset="0"/>
              </a:rPr>
              <a:t>Cost for Mutation: Amino Acid Residues</a:t>
            </a:r>
          </a:p>
        </p:txBody>
      </p:sp>
      <p:pic>
        <p:nvPicPr>
          <p:cNvPr id="27650" name="Content Placeholder 7" descr="Screen Shot 2017-05-24 at 11.00.52 AM.png"/>
          <p:cNvPicPr>
            <a:picLocks noGrp="1" noChangeAspect="1"/>
          </p:cNvPicPr>
          <p:nvPr>
            <p:ph sz="half" idx="2"/>
          </p:nvPr>
        </p:nvPicPr>
        <p:blipFill>
          <a:blip r:embed="rId3">
            <a:extLst>
              <a:ext uri="{28A0092B-C50C-407E-A947-70E740481C1C}">
                <a14:useLocalDpi xmlns:a14="http://schemas.microsoft.com/office/drawing/2010/main" val="0"/>
              </a:ext>
            </a:extLst>
          </a:blip>
          <a:srcRect t="-59441" b="-59441"/>
          <a:stretch>
            <a:fillRect/>
          </a:stretch>
        </p:blipFill>
        <p:spPr>
          <a:xfrm>
            <a:off x="4191000" y="1371600"/>
            <a:ext cx="4953000" cy="5349875"/>
          </a:xfrm>
        </p:spPr>
      </p:pic>
      <p:sp>
        <p:nvSpPr>
          <p:cNvPr id="27651" name="Rectangle 4"/>
          <p:cNvSpPr>
            <a:spLocks noChangeArrowheads="1"/>
          </p:cNvSpPr>
          <p:nvPr/>
        </p:nvSpPr>
        <p:spPr bwMode="auto">
          <a:xfrm>
            <a:off x="3890963" y="-1184275"/>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eaLnBrk="1" hangingPunct="1"/>
            <a:endParaRPr lang="en-US" sz="3200">
              <a:solidFill>
                <a:srgbClr val="FFFF00"/>
              </a:solidFill>
            </a:endParaRPr>
          </a:p>
        </p:txBody>
      </p:sp>
      <p:sp>
        <p:nvSpPr>
          <p:cNvPr id="27652" name="Content Placeholder 6"/>
          <p:cNvSpPr>
            <a:spLocks noGrp="1"/>
          </p:cNvSpPr>
          <p:nvPr>
            <p:ph sz="half" idx="1"/>
          </p:nvPr>
        </p:nvSpPr>
        <p:spPr>
          <a:xfrm>
            <a:off x="152400" y="1676400"/>
            <a:ext cx="4114800" cy="4724400"/>
          </a:xfrm>
        </p:spPr>
        <p:txBody>
          <a:bodyPr/>
          <a:lstStyle/>
          <a:p>
            <a:r>
              <a:rPr lang="en-US" sz="1200">
                <a:latin typeface="Arial" charset="0"/>
                <a:ea typeface="ＭＳ Ｐゴシック" charset="0"/>
                <a:cs typeface="ＭＳ Ｐゴシック" charset="0"/>
              </a:rPr>
              <a:t>How to estimate probability of one amino acid mutating into another.</a:t>
            </a:r>
          </a:p>
          <a:p>
            <a:r>
              <a:rPr lang="en-US" sz="1200">
                <a:latin typeface="Arial" charset="0"/>
                <a:ea typeface="ＭＳ Ｐゴシック" charset="0"/>
                <a:cs typeface="ＭＳ Ｐゴシック" charset="0"/>
              </a:rPr>
              <a:t>Empirical Data Models</a:t>
            </a:r>
          </a:p>
          <a:p>
            <a:r>
              <a:rPr lang="en-US" sz="1200">
                <a:latin typeface="Arial" charset="0"/>
                <a:ea typeface="ＭＳ Ｐゴシック" charset="0"/>
                <a:cs typeface="ＭＳ Ｐゴシック" charset="0"/>
              </a:rPr>
              <a:t>Models such as PAM-HOFF, JTT, WAG commonly used for nuclear proteins.</a:t>
            </a:r>
          </a:p>
          <a:p>
            <a:r>
              <a:rPr lang="en-US" sz="1200">
                <a:latin typeface="Arial" charset="0"/>
                <a:ea typeface="ＭＳ Ｐゴシック" charset="0"/>
                <a:cs typeface="ＭＳ Ｐゴシック" charset="0"/>
              </a:rPr>
              <a:t>Organelle specific matrices:</a:t>
            </a:r>
          </a:p>
          <a:p>
            <a:pPr lvl="1"/>
            <a:r>
              <a:rPr lang="en-US" sz="1200">
                <a:latin typeface="Arial" charset="0"/>
                <a:ea typeface="ＭＳ Ｐゴシック" charset="0"/>
              </a:rPr>
              <a:t>MtREV</a:t>
            </a:r>
          </a:p>
          <a:p>
            <a:pPr lvl="1"/>
            <a:r>
              <a:rPr lang="en-US" sz="1200">
                <a:latin typeface="Arial" charset="0"/>
                <a:ea typeface="ＭＳ Ｐゴシック" charset="0"/>
              </a:rPr>
              <a:t>cpREV10, cpREV64</a:t>
            </a:r>
          </a:p>
          <a:p>
            <a:r>
              <a:rPr lang="en-US" sz="1200">
                <a:latin typeface="Arial" charset="0"/>
                <a:ea typeface="ＭＳ Ｐゴシック" charset="0"/>
                <a:cs typeface="ＭＳ Ｐゴシック" charset="0"/>
              </a:rPr>
              <a:t>Pathogens</a:t>
            </a:r>
          </a:p>
          <a:p>
            <a:pPr lvl="1"/>
            <a:r>
              <a:rPr lang="en-US" sz="1200">
                <a:latin typeface="Arial" charset="0"/>
                <a:ea typeface="ＭＳ Ｐゴシック" charset="0"/>
              </a:rPr>
              <a:t>FLU  Influenza</a:t>
            </a:r>
          </a:p>
          <a:p>
            <a:r>
              <a:rPr lang="en-US" sz="1200">
                <a:latin typeface="Arial" charset="0"/>
                <a:ea typeface="ＭＳ Ｐゴシック" charset="0"/>
                <a:cs typeface="ＭＳ Ｐゴシック" charset="0"/>
              </a:rPr>
              <a:t>New advances are developing approaches that are scalable to deal with excessively large scale studies of protein families</a:t>
            </a:r>
          </a:p>
          <a:p>
            <a:r>
              <a:rPr lang="en-US" sz="1200">
                <a:latin typeface="Arial" charset="0"/>
                <a:ea typeface="ＭＳ Ｐゴシック" charset="0"/>
                <a:cs typeface="ＭＳ Ｐゴシック" charset="0"/>
              </a:rPr>
              <a:t>Assumptions in constructing alignment minimize cost to preserve physical and chemical properties</a:t>
            </a:r>
          </a:p>
          <a:p>
            <a:r>
              <a:rPr lang="en-US" sz="1200">
                <a:latin typeface="Arial" charset="0"/>
                <a:ea typeface="ＭＳ Ｐゴシック" charset="0"/>
                <a:cs typeface="ＭＳ Ｐゴシック" charset="0"/>
              </a:rPr>
              <a:t>New algorithms are benchmarked against databases such as BAliBase composed reference data aligned with 3D structure.</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3448</TotalTime>
  <Words>3793</Words>
  <Application>Microsoft Macintosh PowerPoint</Application>
  <PresentationFormat>On-screen Show (4:3)</PresentationFormat>
  <Paragraphs>427</Paragraphs>
  <Slides>36</Slides>
  <Notes>24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Blank Presentation</vt:lpstr>
      <vt:lpstr>Alignments: Purpose, Assessment and Application</vt:lpstr>
      <vt:lpstr>Introduction</vt:lpstr>
      <vt:lpstr>PowerPoint Presentation</vt:lpstr>
      <vt:lpstr>PowerPoint Presentation</vt:lpstr>
      <vt:lpstr>PowerPoint Presentation</vt:lpstr>
      <vt:lpstr>Steps in Alignment Construction</vt:lpstr>
      <vt:lpstr>The Alignment Process Features-Progressive Alignment </vt:lpstr>
      <vt:lpstr>Minimizing the Differences</vt:lpstr>
      <vt:lpstr>Cost for Mutation: Amino Acid Residues</vt:lpstr>
      <vt:lpstr>Multiple Alignment </vt:lpstr>
      <vt:lpstr>Verification of Alignment</vt:lpstr>
      <vt:lpstr>Phylogenetic Consequences of Alignment: Nucleotide Data</vt:lpstr>
      <vt:lpstr>Alignments 1: Transition:Transversion Bias</vt:lpstr>
      <vt:lpstr>Alignments 2: Among Site Rate Variation</vt:lpstr>
      <vt:lpstr>PowerPoint Presentation</vt:lpstr>
      <vt:lpstr>Alignment 4: Coding Regions</vt:lpstr>
      <vt:lpstr>Alignment 5:  Recombination</vt:lpstr>
      <vt:lpstr>PowerPoint Presentation</vt:lpstr>
      <vt:lpstr>Recombinant Strain in Canine Distemper Virus </vt:lpstr>
      <vt:lpstr>PowerPoint Presentation</vt:lpstr>
      <vt:lpstr>PowerPoint Presentation</vt:lpstr>
      <vt:lpstr>PowerPoint Presentation</vt:lpstr>
      <vt:lpstr>Which Alignment Is Best?</vt:lpstr>
      <vt:lpstr>Translation Alignment</vt:lpstr>
      <vt:lpstr>Statistical Alignment</vt:lpstr>
      <vt:lpstr>Statistical Alignment Programs</vt:lpstr>
      <vt:lpstr>PowerPoint Presentation</vt:lpstr>
      <vt:lpstr>PowerPoint Presentation</vt:lpstr>
      <vt:lpstr>Post-Genomic Era: Issues in MSA Algorithms &amp; Benchmarking</vt:lpstr>
      <vt:lpstr>MAFFT: Progressive Methods</vt:lpstr>
      <vt:lpstr>MAFFT: Iterative refinement method</vt:lpstr>
      <vt:lpstr>MAFFT: Extremely Difficult Case 1</vt:lpstr>
      <vt:lpstr>MAFFT: Extremely Difficult Case 2</vt:lpstr>
      <vt:lpstr>MAFFT: Extremely Difficult Case 3</vt:lpstr>
      <vt:lpstr>PowerPoint Presentation</vt:lpstr>
      <vt:lpstr>PowerPoint Presentation</vt:lpstr>
    </vt:vector>
  </TitlesOfParts>
  <Company>Office 2004 Test Drive 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Alignments: Purpose, Assessment and Application</dc:title>
  <dc:creator>Office 2004 Test Drive User</dc:creator>
  <cp:lastModifiedBy>Editor Review</cp:lastModifiedBy>
  <cp:revision>156</cp:revision>
  <dcterms:created xsi:type="dcterms:W3CDTF">2010-02-09T21:09:09Z</dcterms:created>
  <dcterms:modified xsi:type="dcterms:W3CDTF">2017-06-08T15:09:32Z</dcterms:modified>
</cp:coreProperties>
</file>